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147479484" r:id="rId2"/>
    <p:sldId id="2147481567" r:id="rId3"/>
    <p:sldId id="2147479485" r:id="rId4"/>
    <p:sldId id="2147481568" r:id="rId5"/>
    <p:sldId id="2147481569" r:id="rId6"/>
    <p:sldId id="2147481570" r:id="rId7"/>
    <p:sldId id="2147481571" r:id="rId8"/>
    <p:sldId id="2147481573" r:id="rId9"/>
    <p:sldId id="2147481572" r:id="rId10"/>
    <p:sldId id="2147481574" r:id="rId11"/>
    <p:sldId id="2147481575" r:id="rId12"/>
    <p:sldId id="2147481576" r:id="rId13"/>
    <p:sldId id="2147481577" r:id="rId14"/>
    <p:sldId id="2147481578" r:id="rId15"/>
    <p:sldId id="2147481579" r:id="rId16"/>
    <p:sldId id="2147481580" r:id="rId17"/>
    <p:sldId id="2147481581" r:id="rId18"/>
    <p:sldId id="2147481565" r:id="rId19"/>
    <p:sldId id="21474815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35FB20-8CA0-784C-A10D-08C4E211A99E}" name="Simona Girončikienė" initials="SG" userId="S::sig@cluedin.com::3d6fb704-6a66-4091-ae25-e5ddbe4245e5" providerId="AD"/>
  <p188:author id="{87F85A93-EA85-0435-B3EC-3A8CC7D64526}" name="Bojan Petrovic" initials="BP" userId="S::bpe@cluedin.com::a50f6207-606e-4038-b0f1-15062406cd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CFF"/>
    <a:srgbClr val="D7DBE1"/>
    <a:srgbClr val="FFFFFF"/>
    <a:srgbClr val="000000"/>
    <a:srgbClr val="874CF1"/>
    <a:srgbClr val="2EF2A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38"/>
    <p:restoredTop sz="82731"/>
  </p:normalViewPr>
  <p:slideViewPr>
    <p:cSldViewPr snapToGrid="0">
      <p:cViewPr>
        <p:scale>
          <a:sx n="108" d="100"/>
          <a:sy n="108" d="100"/>
        </p:scale>
        <p:origin x="4424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0FCC2-15F8-CC46-A809-633288685B43}" type="datetimeFigureOut">
              <a:rPr lang="en-LT" smtClean="0"/>
              <a:t>06/01/2026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9F316-8F30-E941-95E0-0062371D75EC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5558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CluedIn’s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2026.01 release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a release focused on simplifying the data steward experience by making everyday workflows faster, clearer, and easier to use. This update introduces a refreshed UI and navigation, along with major usability improvements across Search, Golden Records, Explain Logs, and administration. The goal is simple: reduce friction and help you focus on managing and trusting your data.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2789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Property Page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brings all editable attributes into a single view, allowing faster updates, greater consistency, and a more focused editing experience — without navigating across multiple screens.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82156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redesigned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 Page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makes it easier to explore and manage connections between records.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now add and edit relations directly within the Relations tab, and use advanced filtering — aligned with Global Search — to quickly find relevant relationships, even in complex data sets.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33863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Log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also been simplified, focusing on the most relevant information so it’s easier to understand how Golden Records are created, validate outcomes, and troubleshoot issues.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0448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 is one of the most frequently used tools for data stewards, and it’s now significantly easier to use.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Filters are always visible in a left-hand panel, alongside search history, making it easy to revisit and refine previous queries without starting over.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filters have been simplified, and vocabulary key values can now be edited directly from the Search page — supporting text,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boolean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reference values — so quick corrections can be made without leaving the search context.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63446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Managing data sources is now simpler and safer.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remove entire data sources or groups in a single action, provided you have the required permissions — reducing repetitive steps while maintaining full control.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68666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data volumes grow and matching becomes more automated, preventing incorrect merges becomes critical.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Over-Merging Protection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CluedIn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helps safeguard against unintentionally merging records that represent different real-world entities. Additional checks and constraints are applied during the merge process to ensure that only records that truly belong together are combined into a single Golden Record.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reduces the risk of data corruption, improves trust in your master data, and gives data stewards greater confidence when working with high-volume or automated matching scenarios.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041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423BF-FB76-36D0-EF82-C797F678B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9FF88-1DBB-280C-7C69-7201E2686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273DB-EA83-82EC-E256-07476265F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release also introduces updates to the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Job Builder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new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 data source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allows AI skills to operate on aggregated or profile-level data instead of processing records row by row. This enables more efficient execution for rule-based and analytical jobs.</a:t>
            </a:r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E9CE0-2B5B-077D-9641-7B6471982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67618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7EC89-73CF-7D9B-409E-77C75D88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03FDF-EB44-83D8-BC22-440DAE66B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47347-DFFA-6F06-6B13-7098EAC5B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new AI skills have been added: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AI Jobs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skill analyses your data and automatically creates additional AI Jobs using other available AI skills — reducing manual setup and accelerating workflows.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 Data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skill uses AI to enrich existing data by filling in missing or incomplete values, improving overall data completeness and quality.</a:t>
            </a:r>
          </a:p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BAB18-D87D-0039-50FD-085067DCB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25388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these updates deliver a simpler and more efficient data stewardship experience: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 navigation and clearer workflows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 editing, filtering, and validation of Golden Records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transparency, governance, and performance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efficient AI-driven job creation and enrichment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designed to reduce friction and help you trust your data faster.</a:t>
            </a:r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21440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concludes the overview of what’s new in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CluedIn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2026.01.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refreshed UI, improved core workflows, and smarter AI tooling, this release helps data stewards spend less time navigating the platform - and more time improving data quality and delivering value.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for watching, and we’ll see you in the next release.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2489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release introduces improvements across three key areas: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refreshed UI and navigation experience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Simplified and more powerful Golden Record and Search workflows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AI Job Builder capabilities for more efficient data processing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take a closer look.</a:t>
            </a:r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7126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ongoing user feedback, we’ve made a series of UI and UX improvements designed to make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CluedIn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easier to navigate and more efficient to use day to day.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includes a new theme, redesigned menus, improved performance, and clearer access to the tools you need most.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495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introduced a new default theme called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Radiant improves visual clarity and consistency across the platform, with better contrast and readability on data-dense screens — helping data stewards work comfortably and confidently for longer periods of time.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24459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navigation has been redesigned to make it easier to find and access key areas of the platform.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 functionality is now grouped more logically, and the new menu provides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 access to commonly used areas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reducing the time it takes to move between tasks and workflows.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 items are also now role-aware, meaning users only see what they have access to — keeping the interface focused and relevant.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8965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CluedIn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grown, administrative settings had become spread across multiple areas.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release, administration has been consolidated into a clearer structure: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organization-level settings are now available on a single page with sub-navigation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User-specific settings are available in one dedicated place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makes configuration easier to understand, manage, and maintain.</a:t>
            </a:r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1737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also improved performance when loading Data Sets, resulting in faster page loads and smoother interactions — especially when working with large volumes of data.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support governance and transparency, we’ve introduced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Audit Logs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giving you a centralized view of changes to rules, deduplication configurations, and data set removals — all from a single page.</a:t>
            </a:r>
          </a:p>
          <a:p>
            <a:br>
              <a:rPr lang="en-GB" dirty="0"/>
            </a:b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4275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Golden Record sits at the core of the data steward experience.</a:t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2026.01, the Golden Record has been redesigned with a set of dedicated pages that make it easier to understand, validate, and manage records throughout their lifecycle.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2199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 Page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immediate context when opening a Golden Record, surfacing key information upfront.</a:t>
            </a:r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1690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-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2001F8D-4B8C-CCDA-2A77-6858E0ACF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748" y="4684642"/>
            <a:ext cx="4290391" cy="88458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Add contact / presenters details 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90EF76-0BDE-5823-F1C3-C6D43AE9B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8" y="2694746"/>
            <a:ext cx="5753652" cy="15724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Enter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163895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3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08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-8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5" y="1496270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3456478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3456478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6131551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5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6131551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C0C41CC9-1927-7BC4-5B1E-4AA8AE7F5847}"/>
              </a:ext>
            </a:extLst>
          </p:cNvPr>
          <p:cNvSpPr/>
          <p:nvPr/>
        </p:nvSpPr>
        <p:spPr>
          <a:xfrm>
            <a:off x="8806623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31">
            <a:extLst>
              <a:ext uri="{FF2B5EF4-FFF2-40B4-BE49-F238E27FC236}">
                <a16:creationId xmlns:a16="http://schemas.microsoft.com/office/drawing/2014/main" id="{85D1C6AC-4B27-915E-93D4-EE7AB6783E78}"/>
              </a:ext>
            </a:extLst>
          </p:cNvPr>
          <p:cNvSpPr/>
          <p:nvPr/>
        </p:nvSpPr>
        <p:spPr>
          <a:xfrm>
            <a:off x="8806623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78231-FD8E-04C5-F88E-EC5D65F6C8F4}"/>
              </a:ext>
            </a:extLst>
          </p:cNvPr>
          <p:cNvSpPr txBox="1"/>
          <p:nvPr/>
        </p:nvSpPr>
        <p:spPr>
          <a:xfrm>
            <a:off x="980683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FBC19-30F0-B520-1836-9D4841D4BDCE}"/>
              </a:ext>
            </a:extLst>
          </p:cNvPr>
          <p:cNvSpPr txBox="1"/>
          <p:nvPr/>
        </p:nvSpPr>
        <p:spPr>
          <a:xfrm>
            <a:off x="3661409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1409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47091-3120-5602-180E-08859D2D5DA5}"/>
              </a:ext>
            </a:extLst>
          </p:cNvPr>
          <p:cNvSpPr txBox="1"/>
          <p:nvPr/>
        </p:nvSpPr>
        <p:spPr>
          <a:xfrm>
            <a:off x="6325096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5096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E47B51-A82B-6D28-A69E-87D887AC6FB3}"/>
              </a:ext>
            </a:extLst>
          </p:cNvPr>
          <p:cNvSpPr txBox="1"/>
          <p:nvPr/>
        </p:nvSpPr>
        <p:spPr>
          <a:xfrm>
            <a:off x="8988782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AD6D88B6-1F71-AAED-03B4-E85451E74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8782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1544C-0954-1E7A-F924-D83B3BD21268}"/>
              </a:ext>
            </a:extLst>
          </p:cNvPr>
          <p:cNvSpPr txBox="1"/>
          <p:nvPr/>
        </p:nvSpPr>
        <p:spPr>
          <a:xfrm>
            <a:off x="980683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0226B-1F56-9750-7B21-9B692006954C}"/>
              </a:ext>
            </a:extLst>
          </p:cNvPr>
          <p:cNvSpPr txBox="1"/>
          <p:nvPr/>
        </p:nvSpPr>
        <p:spPr>
          <a:xfrm>
            <a:off x="3661409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06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1409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EE06CA-C6E0-CDAB-7206-7966C2C91B2C}"/>
              </a:ext>
            </a:extLst>
          </p:cNvPr>
          <p:cNvSpPr txBox="1"/>
          <p:nvPr/>
        </p:nvSpPr>
        <p:spPr>
          <a:xfrm>
            <a:off x="6325096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07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5096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EE518D-037E-FAA0-2253-C732F3A54069}"/>
              </a:ext>
            </a:extLst>
          </p:cNvPr>
          <p:cNvSpPr txBox="1"/>
          <p:nvPr/>
        </p:nvSpPr>
        <p:spPr>
          <a:xfrm>
            <a:off x="8988782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08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1CF083DF-B991-DF8C-E303-3A59D7AF14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8782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738723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-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4340239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4340239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7899074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789907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78231-FD8E-04C5-F88E-EC5D65F6C8F4}"/>
              </a:ext>
            </a:extLst>
          </p:cNvPr>
          <p:cNvSpPr txBox="1"/>
          <p:nvPr/>
        </p:nvSpPr>
        <p:spPr>
          <a:xfrm>
            <a:off x="980683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413010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FBC19-30F0-B520-1836-9D4841D4BDCE}"/>
              </a:ext>
            </a:extLst>
          </p:cNvPr>
          <p:cNvSpPr txBox="1"/>
          <p:nvPr/>
        </p:nvSpPr>
        <p:spPr>
          <a:xfrm>
            <a:off x="4558770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8770" y="2413010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47091-3120-5602-180E-08859D2D5DA5}"/>
              </a:ext>
            </a:extLst>
          </p:cNvPr>
          <p:cNvSpPr txBox="1"/>
          <p:nvPr/>
        </p:nvSpPr>
        <p:spPr>
          <a:xfrm>
            <a:off x="8119819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9819" y="2413010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1544C-0954-1E7A-F924-D83B3BD21268}"/>
              </a:ext>
            </a:extLst>
          </p:cNvPr>
          <p:cNvSpPr txBox="1"/>
          <p:nvPr/>
        </p:nvSpPr>
        <p:spPr>
          <a:xfrm>
            <a:off x="980683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747286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0226B-1F56-9750-7B21-9B692006954C}"/>
              </a:ext>
            </a:extLst>
          </p:cNvPr>
          <p:cNvSpPr txBox="1"/>
          <p:nvPr/>
        </p:nvSpPr>
        <p:spPr>
          <a:xfrm>
            <a:off x="4558770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770" y="4747286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EE06CA-C6E0-CDAB-7206-7966C2C91B2C}"/>
              </a:ext>
            </a:extLst>
          </p:cNvPr>
          <p:cNvSpPr txBox="1"/>
          <p:nvPr/>
        </p:nvSpPr>
        <p:spPr>
          <a:xfrm>
            <a:off x="8119819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06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9819" y="4747286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758693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-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6146071" y="1511333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6146071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78231-FD8E-04C5-F88E-EC5D65F6C8F4}"/>
              </a:ext>
            </a:extLst>
          </p:cNvPr>
          <p:cNvSpPr txBox="1"/>
          <p:nvPr/>
        </p:nvSpPr>
        <p:spPr>
          <a:xfrm>
            <a:off x="980683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413010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FBC19-30F0-B520-1836-9D4841D4BDCE}"/>
              </a:ext>
            </a:extLst>
          </p:cNvPr>
          <p:cNvSpPr txBox="1"/>
          <p:nvPr/>
        </p:nvSpPr>
        <p:spPr>
          <a:xfrm>
            <a:off x="6410288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88" y="2413010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1544C-0954-1E7A-F924-D83B3BD21268}"/>
              </a:ext>
            </a:extLst>
          </p:cNvPr>
          <p:cNvSpPr txBox="1"/>
          <p:nvPr/>
        </p:nvSpPr>
        <p:spPr>
          <a:xfrm>
            <a:off x="980683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747286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0226B-1F56-9750-7B21-9B692006954C}"/>
              </a:ext>
            </a:extLst>
          </p:cNvPr>
          <p:cNvSpPr txBox="1"/>
          <p:nvPr/>
        </p:nvSpPr>
        <p:spPr>
          <a:xfrm>
            <a:off x="6410288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 dirty="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288" y="4747286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62057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8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5" y="1496270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3456478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3456478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6131551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5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6131551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C0C41CC9-1927-7BC4-5B1E-4AA8AE7F5847}"/>
              </a:ext>
            </a:extLst>
          </p:cNvPr>
          <p:cNvSpPr/>
          <p:nvPr/>
        </p:nvSpPr>
        <p:spPr>
          <a:xfrm>
            <a:off x="8806623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31">
            <a:extLst>
              <a:ext uri="{FF2B5EF4-FFF2-40B4-BE49-F238E27FC236}">
                <a16:creationId xmlns:a16="http://schemas.microsoft.com/office/drawing/2014/main" id="{85D1C6AC-4B27-915E-93D4-EE7AB6783E78}"/>
              </a:ext>
            </a:extLst>
          </p:cNvPr>
          <p:cNvSpPr/>
          <p:nvPr/>
        </p:nvSpPr>
        <p:spPr>
          <a:xfrm>
            <a:off x="8806623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1409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5096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AD6D88B6-1F71-AAED-03B4-E85451E74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8782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1409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5096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1CF083DF-B991-DF8C-E303-3A59D7AF14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8782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678BD773-3B84-72DC-9F0B-0626D144A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0683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25B1145-EF30-4E1C-8CCB-AA906D0B0E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0050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656D00D-AFEC-8456-79D9-606C4D1CA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37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808E9F65-5DA9-0D80-D95B-2F59EEF67B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3103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312BC71-92DB-A6E9-55F0-F57825CC89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0683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D8E92C10-D9D7-831D-9CE1-1298CF40BD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0050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00505A22-C00F-69CC-8E49-9963CE6AC8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3737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FED66EDC-5CC0-C6D2-6909-E225493893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3103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174905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4340239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4340239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7899074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789907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283160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8770" y="2283160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9819" y="2283160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617436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770" y="4617436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9819" y="4617436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843A831-1EC5-DD7E-0478-7999F67C24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0683" y="179848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0B9858AD-9A85-AEA1-181D-553649723B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0683" y="409300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8D69F5D8-0F6F-FB53-5AD6-EFE79DE6FA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1731" y="179848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1D818FA-ABCF-3134-60E6-83D6433EE3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41731" y="409300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F0588C88-79E6-DCE1-E5B0-6EEDF59CA3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14138" y="179848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D94EDFD3-99A7-827D-5B7E-EBDD46E1D2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4138" y="409300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7849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-MDM-mess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646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6146071" y="1511333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6146071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305878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88" y="2305878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640154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288" y="4640154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text here</a:t>
            </a:r>
            <a:endParaRPr lang="en-LT" dirty="0"/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DED246E4-C5CC-4A73-2EBF-5561A1F1C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0683" y="1798485"/>
            <a:ext cx="4698820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57DDCFC-6B94-C6DE-3A63-5E9C4AFC7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0683" y="4093005"/>
            <a:ext cx="4698820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0DFB2A1E-7672-0C36-349D-D40369A2F0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8928" y="1798485"/>
            <a:ext cx="471017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FA6B5D1B-DBA1-296D-E2A5-3774928074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98929" y="4093005"/>
            <a:ext cx="4698820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Add title here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51330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047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842"/>
            <a:ext cx="10515600" cy="462512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9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color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 descr="Ray of blue light representing speed">
            <a:extLst>
              <a:ext uri="{FF2B5EF4-FFF2-40B4-BE49-F238E27FC236}">
                <a16:creationId xmlns:a16="http://schemas.microsoft.com/office/drawing/2014/main" id="{8F32B15A-1CE7-00B3-3B68-B6FA0F939CC0}"/>
              </a:ext>
            </a:extLst>
          </p:cNvPr>
          <p:cNvSpPr/>
          <p:nvPr/>
        </p:nvSpPr>
        <p:spPr>
          <a:xfrm>
            <a:off x="0" y="0"/>
            <a:ext cx="3692769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995551"/>
            <a:ext cx="6662530" cy="97130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70" y="2274579"/>
            <a:ext cx="6662530" cy="367186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C17CF9E9-3FC8-C2FE-EAF4-8921E1D28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09385" y="450326"/>
            <a:ext cx="744415" cy="2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3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color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39FE43-8E23-C832-0B3E-F49280ABF0FF}"/>
              </a:ext>
            </a:extLst>
          </p:cNvPr>
          <p:cNvSpPr>
            <a:spLocks/>
          </p:cNvSpPr>
          <p:nvPr/>
        </p:nvSpPr>
        <p:spPr>
          <a:xfrm>
            <a:off x="8499231" y="0"/>
            <a:ext cx="3692769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9AFF1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08" y="995551"/>
            <a:ext cx="6662530" cy="97130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208" y="2274579"/>
            <a:ext cx="6662530" cy="367186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C17CF9E9-3FC8-C2FE-EAF4-8921E1D28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09385" y="450326"/>
            <a:ext cx="744415" cy="2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16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color block lef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995551"/>
            <a:ext cx="6662530" cy="97130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70" y="2274579"/>
            <a:ext cx="6662530" cy="367186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C17CF9E9-3FC8-C2FE-EAF4-8921E1D28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09385" y="450326"/>
            <a:ext cx="744415" cy="237503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77B2347-1A0F-8AC5-B772-4FFE5BB9C0A3}"/>
              </a:ext>
            </a:extLst>
          </p:cNvPr>
          <p:cNvSpPr>
            <a:spLocks/>
          </p:cNvSpPr>
          <p:nvPr/>
        </p:nvSpPr>
        <p:spPr>
          <a:xfrm>
            <a:off x="-771" y="0"/>
            <a:ext cx="369277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00073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s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842"/>
            <a:ext cx="4968922" cy="462512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9BB1EE-E9BC-4021-84F8-C4D400C1193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378" y="1551842"/>
            <a:ext cx="5130421" cy="462512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F52A4919-441E-BFD1-98A3-A3514743B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0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-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6">
            <a:extLst>
              <a:ext uri="{FF2B5EF4-FFF2-40B4-BE49-F238E27FC236}">
                <a16:creationId xmlns:a16="http://schemas.microsoft.com/office/drawing/2014/main" id="{712CE6A4-0966-4B6C-8AE2-BE9B7FA54BA3}"/>
              </a:ext>
            </a:extLst>
          </p:cNvPr>
          <p:cNvSpPr/>
          <p:nvPr/>
        </p:nvSpPr>
        <p:spPr>
          <a:xfrm>
            <a:off x="817821" y="2823706"/>
            <a:ext cx="1055635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>
                <a:solidFill>
                  <a:srgbClr val="68718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0" i="0" u="none" strike="noStrike" kern="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Roboto Light" panose="02000000000000000000" pitchFamily="2" charset="0"/>
                <a:sym typeface="Roboto Light"/>
              </a:rPr>
              <a:t>Thank you</a:t>
            </a:r>
            <a:r>
              <a:rPr lang="en-US" sz="3600" spc="-150">
                <a:solidFill>
                  <a:srgbClr val="FFFFFF"/>
                </a:solidFill>
                <a:latin typeface="Open Sans bold"/>
                <a:ea typeface="Roboto Light" panose="02000000000000000000" pitchFamily="2" charset="0"/>
              </a:rPr>
              <a:t> for</a:t>
            </a: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sz="3600" spc="-150">
                <a:solidFill>
                  <a:srgbClr val="FFFFFF"/>
                </a:solidFill>
                <a:latin typeface="Open Sans bold"/>
                <a:ea typeface="Roboto Light" panose="02000000000000000000" pitchFamily="2" charset="0"/>
              </a:rPr>
              <a:t>y</a:t>
            </a:r>
            <a:r>
              <a:rPr kumimoji="0" lang="en-US" sz="3600" b="0" i="0" u="none" strike="noStrike" kern="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Roboto Light" panose="02000000000000000000" pitchFamily="2" charset="0"/>
                <a:sym typeface="Roboto Light"/>
              </a:rPr>
              <a:t>our time</a:t>
            </a:r>
          </a:p>
        </p:txBody>
      </p:sp>
    </p:spTree>
    <p:extLst>
      <p:ext uri="{BB962C8B-B14F-4D97-AF65-F5344CB8AC3E}">
        <p14:creationId xmlns:p14="http://schemas.microsoft.com/office/powerpoint/2010/main" val="255241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-with-contact-detai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2001F8D-4B8C-CCDA-2A77-6858E0ACF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748" y="4989442"/>
            <a:ext cx="4290391" cy="88458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Add contact / presenters details here</a:t>
            </a:r>
          </a:p>
        </p:txBody>
      </p:sp>
    </p:spTree>
    <p:extLst>
      <p:ext uri="{BB962C8B-B14F-4D97-AF65-F5344CB8AC3E}">
        <p14:creationId xmlns:p14="http://schemas.microsoft.com/office/powerpoint/2010/main" val="106671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A87133-2B42-513F-079E-138106CD0AE3}"/>
              </a:ext>
            </a:extLst>
          </p:cNvPr>
          <p:cNvSpPr/>
          <p:nvPr/>
        </p:nvSpPr>
        <p:spPr>
          <a:xfrm>
            <a:off x="9558622" y="181495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854317-D315-7E45-D967-11D7FB403103}"/>
              </a:ext>
            </a:extLst>
          </p:cNvPr>
          <p:cNvSpPr>
            <a:spLocks/>
          </p:cNvSpPr>
          <p:nvPr/>
        </p:nvSpPr>
        <p:spPr>
          <a:xfrm>
            <a:off x="6924216" y="2656304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ounded Rectangle 5" descr="Ray of blue light representing speed">
            <a:extLst>
              <a:ext uri="{FF2B5EF4-FFF2-40B4-BE49-F238E27FC236}">
                <a16:creationId xmlns:a16="http://schemas.microsoft.com/office/drawing/2014/main" id="{4469223F-8DEF-BF5A-3B10-2440D9B0FA5F}"/>
              </a:ext>
            </a:extLst>
          </p:cNvPr>
          <p:cNvSpPr/>
          <p:nvPr/>
        </p:nvSpPr>
        <p:spPr>
          <a:xfrm>
            <a:off x="4289808" y="181495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E21376-5C50-C0CD-4CB5-DF1B4E8DE7D7}"/>
              </a:ext>
            </a:extLst>
          </p:cNvPr>
          <p:cNvSpPr/>
          <p:nvPr/>
        </p:nvSpPr>
        <p:spPr>
          <a:xfrm>
            <a:off x="4289808" y="-1249078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94658E-06F6-12B4-AAC0-E2388B5303CA}"/>
              </a:ext>
            </a:extLst>
          </p:cNvPr>
          <p:cNvSpPr/>
          <p:nvPr/>
        </p:nvSpPr>
        <p:spPr>
          <a:xfrm>
            <a:off x="4289808" y="4878982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AA36FD9-8FF7-1AD7-2436-F3C536617D4A}"/>
              </a:ext>
            </a:extLst>
          </p:cNvPr>
          <p:cNvSpPr/>
          <p:nvPr/>
        </p:nvSpPr>
        <p:spPr>
          <a:xfrm>
            <a:off x="6924216" y="-407726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BE6F01-38EB-4641-9A3B-5CCF411F8F9C}"/>
              </a:ext>
            </a:extLst>
          </p:cNvPr>
          <p:cNvSpPr/>
          <p:nvPr/>
        </p:nvSpPr>
        <p:spPr>
          <a:xfrm>
            <a:off x="6924216" y="5720334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97F7464-20D9-7312-1A21-96B981C05272}"/>
              </a:ext>
            </a:extLst>
          </p:cNvPr>
          <p:cNvSpPr/>
          <p:nvPr/>
        </p:nvSpPr>
        <p:spPr>
          <a:xfrm>
            <a:off x="9558622" y="-1249078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B69D93E-C439-F95D-34D9-0C41B5CB51A5}"/>
              </a:ext>
            </a:extLst>
          </p:cNvPr>
          <p:cNvSpPr/>
          <p:nvPr/>
        </p:nvSpPr>
        <p:spPr>
          <a:xfrm>
            <a:off x="9558622" y="4878982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E0A77-87FD-5143-08B4-8DDC8C97F3E1}"/>
              </a:ext>
            </a:extLst>
          </p:cNvPr>
          <p:cNvSpPr txBox="1"/>
          <p:nvPr/>
        </p:nvSpPr>
        <p:spPr>
          <a:xfrm>
            <a:off x="4473357" y="218925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17" name="Graphic 16" descr="Arrow Up with solid fill">
            <a:extLst>
              <a:ext uri="{FF2B5EF4-FFF2-40B4-BE49-F238E27FC236}">
                <a16:creationId xmlns:a16="http://schemas.microsoft.com/office/drawing/2014/main" id="{3222B1DD-3B83-4E75-41C7-1BC7A1BD8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4146597"/>
            <a:ext cx="342878" cy="3428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5989FF-520C-275B-1599-BAA9078E0EF1}"/>
              </a:ext>
            </a:extLst>
          </p:cNvPr>
          <p:cNvSpPr txBox="1"/>
          <p:nvPr/>
        </p:nvSpPr>
        <p:spPr>
          <a:xfrm>
            <a:off x="7143994" y="30054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20" name="Graphic 19" descr="Arrow Up with solid fill">
            <a:extLst>
              <a:ext uri="{FF2B5EF4-FFF2-40B4-BE49-F238E27FC236}">
                <a16:creationId xmlns:a16="http://schemas.microsoft.com/office/drawing/2014/main" id="{0E766ACC-EF67-9D6B-C34C-5512B139D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4962835"/>
            <a:ext cx="342878" cy="342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B5F00F-6088-5766-E28C-A09DE6A6D8D0}"/>
              </a:ext>
            </a:extLst>
          </p:cNvPr>
          <p:cNvSpPr txBox="1"/>
          <p:nvPr/>
        </p:nvSpPr>
        <p:spPr>
          <a:xfrm>
            <a:off x="9773342" y="215047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23" name="Graphic 22" descr="Arrow Up with solid fill">
            <a:extLst>
              <a:ext uri="{FF2B5EF4-FFF2-40B4-BE49-F238E27FC236}">
                <a16:creationId xmlns:a16="http://schemas.microsoft.com/office/drawing/2014/main" id="{DCC709F5-C6FA-7305-BA9E-CE332C5EF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1233" y="4107819"/>
            <a:ext cx="342878" cy="342878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5347" y="4114800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145" y="496791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73342" y="4107819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pic>
        <p:nvPicPr>
          <p:cNvPr id="34" name="Picture 16">
            <a:extLst>
              <a:ext uri="{FF2B5EF4-FFF2-40B4-BE49-F238E27FC236}">
                <a16:creationId xmlns:a16="http://schemas.microsoft.com/office/drawing/2014/main" id="{67B4BC2D-FE2F-B88B-07E2-8BD855D355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D4016C1-2089-8011-1731-8580140C99F4}"/>
              </a:ext>
            </a:extLst>
          </p:cNvPr>
          <p:cNvSpPr>
            <a:spLocks/>
          </p:cNvSpPr>
          <p:nvPr/>
        </p:nvSpPr>
        <p:spPr>
          <a:xfrm>
            <a:off x="8648112" y="688573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Rounded Rectangle 2" descr="Ray of blue light representing speed">
            <a:extLst>
              <a:ext uri="{FF2B5EF4-FFF2-40B4-BE49-F238E27FC236}">
                <a16:creationId xmlns:a16="http://schemas.microsoft.com/office/drawing/2014/main" id="{61DF97F6-8F77-DE30-8241-895F0EE0DAF2}"/>
              </a:ext>
            </a:extLst>
          </p:cNvPr>
          <p:cNvSpPr/>
          <p:nvPr/>
        </p:nvSpPr>
        <p:spPr>
          <a:xfrm>
            <a:off x="6013704" y="16903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0BF813A-9FE8-5EB7-15C7-C0AA1E76B682}"/>
              </a:ext>
            </a:extLst>
          </p:cNvPr>
          <p:cNvSpPr/>
          <p:nvPr/>
        </p:nvSpPr>
        <p:spPr>
          <a:xfrm>
            <a:off x="8648112" y="3752603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FFE53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611B7-3E1D-8E46-39D8-2BB337B62200}"/>
              </a:ext>
            </a:extLst>
          </p:cNvPr>
          <p:cNvSpPr txBox="1"/>
          <p:nvPr/>
        </p:nvSpPr>
        <p:spPr>
          <a:xfrm>
            <a:off x="6197253" y="54333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19" name="Graphic 18" descr="Arrow Up with solid fill">
            <a:extLst>
              <a:ext uri="{FF2B5EF4-FFF2-40B4-BE49-F238E27FC236}">
                <a16:creationId xmlns:a16="http://schemas.microsoft.com/office/drawing/2014/main" id="{7D8AC4F5-07A3-B097-EF4A-42C440947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875143" y="2500677"/>
            <a:ext cx="342878" cy="3428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3D812C-3938-1A54-8D84-EF1DB78FD8D0}"/>
              </a:ext>
            </a:extLst>
          </p:cNvPr>
          <p:cNvSpPr txBox="1"/>
          <p:nvPr/>
        </p:nvSpPr>
        <p:spPr>
          <a:xfrm>
            <a:off x="8867890" y="103775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26" name="Graphic 25" descr="Arrow Up with solid fill">
            <a:extLst>
              <a:ext uri="{FF2B5EF4-FFF2-40B4-BE49-F238E27FC236}">
                <a16:creationId xmlns:a16="http://schemas.microsoft.com/office/drawing/2014/main" id="{B52919E2-BB0E-B494-4F06-4611DADB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545781" y="2995104"/>
            <a:ext cx="342878" cy="342878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F5DB03-6C66-DF59-D47D-2C72DD82FDFC}"/>
              </a:ext>
            </a:extLst>
          </p:cNvPr>
          <p:cNvSpPr/>
          <p:nvPr/>
        </p:nvSpPr>
        <p:spPr>
          <a:xfrm>
            <a:off x="6013704" y="323306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3EB649-B79A-03E6-BD9C-41417F135E5F}"/>
              </a:ext>
            </a:extLst>
          </p:cNvPr>
          <p:cNvSpPr txBox="1"/>
          <p:nvPr/>
        </p:nvSpPr>
        <p:spPr>
          <a:xfrm>
            <a:off x="6228424" y="356858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34" name="Graphic 33" descr="Arrow Up with solid fill">
            <a:extLst>
              <a:ext uri="{FF2B5EF4-FFF2-40B4-BE49-F238E27FC236}">
                <a16:creationId xmlns:a16="http://schemas.microsoft.com/office/drawing/2014/main" id="{AF9C40E3-4646-74FF-595A-A723E757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906315" y="5525929"/>
            <a:ext cx="342878" cy="3428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398BA4-AE58-E227-BD22-83115D61734F}"/>
              </a:ext>
            </a:extLst>
          </p:cNvPr>
          <p:cNvSpPr txBox="1"/>
          <p:nvPr/>
        </p:nvSpPr>
        <p:spPr>
          <a:xfrm>
            <a:off x="8867890" y="393640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pic>
        <p:nvPicPr>
          <p:cNvPr id="37" name="Graphic 36" descr="Arrow Up with solid fill">
            <a:extLst>
              <a:ext uri="{FF2B5EF4-FFF2-40B4-BE49-F238E27FC236}">
                <a16:creationId xmlns:a16="http://schemas.microsoft.com/office/drawing/2014/main" id="{964AABA5-77EF-643D-5878-A425239A3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545781" y="5893752"/>
            <a:ext cx="342878" cy="342878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694A62F-D06B-4716-696C-EB088992B5A3}"/>
              </a:ext>
            </a:extLst>
          </p:cNvPr>
          <p:cNvSpPr/>
          <p:nvPr/>
        </p:nvSpPr>
        <p:spPr>
          <a:xfrm>
            <a:off x="6013704" y="6269681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6A1B2BF-C465-1C8F-3FFF-3A06C1E89AC1}"/>
              </a:ext>
            </a:extLst>
          </p:cNvPr>
          <p:cNvSpPr/>
          <p:nvPr/>
        </p:nvSpPr>
        <p:spPr>
          <a:xfrm>
            <a:off x="8648111" y="-2336678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3107" y="2475255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  <a:endParaRPr lang="en-LT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253" y="5500507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2350" y="2982393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66649851-765D-521E-8E14-469094EB0D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2350" y="5885849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pic>
        <p:nvPicPr>
          <p:cNvPr id="41" name="Picture 16">
            <a:extLst>
              <a:ext uri="{FF2B5EF4-FFF2-40B4-BE49-F238E27FC236}">
                <a16:creationId xmlns:a16="http://schemas.microsoft.com/office/drawing/2014/main" id="{BE57D2E0-0B61-95CD-0AD7-E8CD04D07F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8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96BD487-CC54-F6C4-A4B4-69AF65E57364}"/>
              </a:ext>
            </a:extLst>
          </p:cNvPr>
          <p:cNvSpPr>
            <a:spLocks/>
          </p:cNvSpPr>
          <p:nvPr/>
        </p:nvSpPr>
        <p:spPr>
          <a:xfrm>
            <a:off x="6928780" y="3828017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A9AFF1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A88D67A-B685-B1CB-02ED-6A2B9A80B565}"/>
              </a:ext>
            </a:extLst>
          </p:cNvPr>
          <p:cNvSpPr/>
          <p:nvPr/>
        </p:nvSpPr>
        <p:spPr>
          <a:xfrm>
            <a:off x="4289807" y="330847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FFE53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0B7BBC-79C0-7269-CDC1-A32CA91E12A8}"/>
              </a:ext>
            </a:extLst>
          </p:cNvPr>
          <p:cNvSpPr/>
          <p:nvPr/>
        </p:nvSpPr>
        <p:spPr>
          <a:xfrm>
            <a:off x="9558624" y="220399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D4016C1-2089-8011-1731-8580140C99F4}"/>
              </a:ext>
            </a:extLst>
          </p:cNvPr>
          <p:cNvSpPr>
            <a:spLocks/>
          </p:cNvSpPr>
          <p:nvPr/>
        </p:nvSpPr>
        <p:spPr>
          <a:xfrm>
            <a:off x="6924216" y="763987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Rounded Rectangle 2" descr="Ray of blue light representing speed">
            <a:extLst>
              <a:ext uri="{FF2B5EF4-FFF2-40B4-BE49-F238E27FC236}">
                <a16:creationId xmlns:a16="http://schemas.microsoft.com/office/drawing/2014/main" id="{61DF97F6-8F77-DE30-8241-895F0EE0DAF2}"/>
              </a:ext>
            </a:extLst>
          </p:cNvPr>
          <p:cNvSpPr/>
          <p:nvPr/>
        </p:nvSpPr>
        <p:spPr>
          <a:xfrm>
            <a:off x="4289808" y="24444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611B7-3E1D-8E46-39D8-2BB337B62200}"/>
              </a:ext>
            </a:extLst>
          </p:cNvPr>
          <p:cNvSpPr txBox="1"/>
          <p:nvPr/>
        </p:nvSpPr>
        <p:spPr>
          <a:xfrm>
            <a:off x="4473357" y="61874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19" name="Graphic 18" descr="Arrow Up with solid fill">
            <a:extLst>
              <a:ext uri="{FF2B5EF4-FFF2-40B4-BE49-F238E27FC236}">
                <a16:creationId xmlns:a16="http://schemas.microsoft.com/office/drawing/2014/main" id="{7D8AC4F5-07A3-B097-EF4A-42C440947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2576091"/>
            <a:ext cx="342878" cy="3428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3D812C-3938-1A54-8D84-EF1DB78FD8D0}"/>
              </a:ext>
            </a:extLst>
          </p:cNvPr>
          <p:cNvSpPr txBox="1"/>
          <p:nvPr/>
        </p:nvSpPr>
        <p:spPr>
          <a:xfrm>
            <a:off x="7143994" y="111317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26" name="Graphic 25" descr="Arrow Up with solid fill">
            <a:extLst>
              <a:ext uri="{FF2B5EF4-FFF2-40B4-BE49-F238E27FC236}">
                <a16:creationId xmlns:a16="http://schemas.microsoft.com/office/drawing/2014/main" id="{B52919E2-BB0E-B494-4F06-4611DADB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3070518"/>
            <a:ext cx="342878" cy="3428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3EB649-B79A-03E6-BD9C-41417F135E5F}"/>
              </a:ext>
            </a:extLst>
          </p:cNvPr>
          <p:cNvSpPr txBox="1"/>
          <p:nvPr/>
        </p:nvSpPr>
        <p:spPr>
          <a:xfrm>
            <a:off x="4504528" y="364399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pic>
        <p:nvPicPr>
          <p:cNvPr id="34" name="Graphic 33" descr="Arrow Up with solid fill">
            <a:extLst>
              <a:ext uri="{FF2B5EF4-FFF2-40B4-BE49-F238E27FC236}">
                <a16:creationId xmlns:a16="http://schemas.microsoft.com/office/drawing/2014/main" id="{AF9C40E3-4646-74FF-595A-A723E757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82419" y="5601343"/>
            <a:ext cx="342878" cy="3428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398BA4-AE58-E227-BD22-83115D61734F}"/>
              </a:ext>
            </a:extLst>
          </p:cNvPr>
          <p:cNvSpPr txBox="1"/>
          <p:nvPr/>
        </p:nvSpPr>
        <p:spPr>
          <a:xfrm>
            <a:off x="7143994" y="401182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05</a:t>
            </a:r>
          </a:p>
        </p:txBody>
      </p:sp>
      <p:pic>
        <p:nvPicPr>
          <p:cNvPr id="37" name="Graphic 36" descr="Arrow Up with solid fill">
            <a:extLst>
              <a:ext uri="{FF2B5EF4-FFF2-40B4-BE49-F238E27FC236}">
                <a16:creationId xmlns:a16="http://schemas.microsoft.com/office/drawing/2014/main" id="{964AABA5-77EF-643D-5878-A425239A3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5969166"/>
            <a:ext cx="342878" cy="342878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694A62F-D06B-4716-696C-EB088992B5A3}"/>
              </a:ext>
            </a:extLst>
          </p:cNvPr>
          <p:cNvSpPr/>
          <p:nvPr/>
        </p:nvSpPr>
        <p:spPr>
          <a:xfrm>
            <a:off x="4289808" y="6345095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6A1B2BF-C465-1C8F-3FFF-3A06C1E89AC1}"/>
              </a:ext>
            </a:extLst>
          </p:cNvPr>
          <p:cNvSpPr/>
          <p:nvPr/>
        </p:nvSpPr>
        <p:spPr>
          <a:xfrm>
            <a:off x="6924215" y="-2261264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9211" y="2550669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3357" y="557592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8454" y="3057807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66649851-765D-521E-8E14-469094EB0D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38454" y="5961263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354EC-8F5C-BB9D-EF6D-F9939E083AED}"/>
              </a:ext>
            </a:extLst>
          </p:cNvPr>
          <p:cNvSpPr txBox="1"/>
          <p:nvPr/>
        </p:nvSpPr>
        <p:spPr>
          <a:xfrm>
            <a:off x="9778402" y="255317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9" name="Graphic 8" descr="Arrow Up with solid fill">
            <a:extLst>
              <a:ext uri="{FF2B5EF4-FFF2-40B4-BE49-F238E27FC236}">
                <a16:creationId xmlns:a16="http://schemas.microsoft.com/office/drawing/2014/main" id="{9D30298A-071F-864D-207E-3FDE4F30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6293" y="4510523"/>
            <a:ext cx="342878" cy="342878"/>
          </a:xfrm>
          <a:prstGeom prst="rect">
            <a:avLst/>
          </a:prstGeom>
        </p:spPr>
      </p:pic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1DB65AC7-0F9E-F0CE-08AC-3CEA1B497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16553" y="4485086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8065E8D-C022-D0F8-7997-4CC33A6F6210}"/>
              </a:ext>
            </a:extLst>
          </p:cNvPr>
          <p:cNvSpPr/>
          <p:nvPr/>
        </p:nvSpPr>
        <p:spPr>
          <a:xfrm>
            <a:off x="9558624" y="-850612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661B5C-1A0A-FCC5-A653-75CFDADFDCAE}"/>
              </a:ext>
            </a:extLst>
          </p:cNvPr>
          <p:cNvSpPr/>
          <p:nvPr/>
        </p:nvSpPr>
        <p:spPr>
          <a:xfrm>
            <a:off x="9558624" y="5257957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B37F413F-6DFA-7CE1-8D24-AA45F963A2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FE39C7B-DCD9-30D8-7DFA-B52196B2B9B9}"/>
              </a:ext>
            </a:extLst>
          </p:cNvPr>
          <p:cNvSpPr/>
          <p:nvPr/>
        </p:nvSpPr>
        <p:spPr>
          <a:xfrm>
            <a:off x="9558622" y="24227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D9CAAB69-CB44-C012-8EB0-60B95BB5B030}"/>
              </a:ext>
            </a:extLst>
          </p:cNvPr>
          <p:cNvSpPr>
            <a:spLocks/>
          </p:cNvSpPr>
          <p:nvPr/>
        </p:nvSpPr>
        <p:spPr>
          <a:xfrm>
            <a:off x="6924216" y="74238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1" name="Rounded Rectangle 50" descr="Ray of blue light representing speed">
            <a:extLst>
              <a:ext uri="{FF2B5EF4-FFF2-40B4-BE49-F238E27FC236}">
                <a16:creationId xmlns:a16="http://schemas.microsoft.com/office/drawing/2014/main" id="{9DD8A957-BAEF-61F3-246E-796251B3255F}"/>
              </a:ext>
            </a:extLst>
          </p:cNvPr>
          <p:cNvSpPr/>
          <p:nvPr/>
        </p:nvSpPr>
        <p:spPr>
          <a:xfrm>
            <a:off x="4289808" y="24227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92EA47-3117-C44D-FE23-1F64D61CE695}"/>
              </a:ext>
            </a:extLst>
          </p:cNvPr>
          <p:cNvSpPr txBox="1"/>
          <p:nvPr/>
        </p:nvSpPr>
        <p:spPr>
          <a:xfrm>
            <a:off x="4473357" y="61657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54" name="Graphic 53" descr="Arrow Up with solid fill">
            <a:extLst>
              <a:ext uri="{FF2B5EF4-FFF2-40B4-BE49-F238E27FC236}">
                <a16:creationId xmlns:a16="http://schemas.microsoft.com/office/drawing/2014/main" id="{449845F2-3D50-CB7B-7A5A-C5F6C23F1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2573917"/>
            <a:ext cx="342878" cy="34287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A03EF3C-7FAC-693E-D1A9-532EFCB43F38}"/>
              </a:ext>
            </a:extLst>
          </p:cNvPr>
          <p:cNvSpPr txBox="1"/>
          <p:nvPr/>
        </p:nvSpPr>
        <p:spPr>
          <a:xfrm>
            <a:off x="7143994" y="109157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57" name="Graphic 56" descr="Arrow Up with solid fill">
            <a:extLst>
              <a:ext uri="{FF2B5EF4-FFF2-40B4-BE49-F238E27FC236}">
                <a16:creationId xmlns:a16="http://schemas.microsoft.com/office/drawing/2014/main" id="{FF6AD23E-30FA-63E2-76EC-89C8EEFAD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3048917"/>
            <a:ext cx="342878" cy="3428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9C9E59F-FAB2-E973-8363-F870D554D261}"/>
              </a:ext>
            </a:extLst>
          </p:cNvPr>
          <p:cNvSpPr txBox="1"/>
          <p:nvPr/>
        </p:nvSpPr>
        <p:spPr>
          <a:xfrm>
            <a:off x="9773342" y="57779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60" name="Graphic 59" descr="Arrow Up with solid fill">
            <a:extLst>
              <a:ext uri="{FF2B5EF4-FFF2-40B4-BE49-F238E27FC236}">
                <a16:creationId xmlns:a16="http://schemas.microsoft.com/office/drawing/2014/main" id="{A3B12125-7DD8-E442-1FD8-E4FFC29FC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1233" y="2587767"/>
            <a:ext cx="342878" cy="342878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BA526B60-C78B-EE7D-4D59-5A2AD2DE5CD8}"/>
              </a:ext>
            </a:extLst>
          </p:cNvPr>
          <p:cNvSpPr/>
          <p:nvPr/>
        </p:nvSpPr>
        <p:spPr>
          <a:xfrm>
            <a:off x="9558622" y="331465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5CB5E9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BDDB2AB-0BEE-615C-225E-46FCFA798BCA}"/>
              </a:ext>
            </a:extLst>
          </p:cNvPr>
          <p:cNvSpPr>
            <a:spLocks/>
          </p:cNvSpPr>
          <p:nvPr/>
        </p:nvSpPr>
        <p:spPr>
          <a:xfrm>
            <a:off x="6924216" y="3814770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A9AFF1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3" name="Rounded Rectangle 62" descr="Ray of blue light representing speed">
            <a:extLst>
              <a:ext uri="{FF2B5EF4-FFF2-40B4-BE49-F238E27FC236}">
                <a16:creationId xmlns:a16="http://schemas.microsoft.com/office/drawing/2014/main" id="{C738B656-8523-FDC1-4840-F2070432827D}"/>
              </a:ext>
            </a:extLst>
          </p:cNvPr>
          <p:cNvSpPr/>
          <p:nvPr/>
        </p:nvSpPr>
        <p:spPr>
          <a:xfrm>
            <a:off x="4289808" y="331465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FFE53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99C811-A5FC-42AD-D448-459BCC6210D3}"/>
              </a:ext>
            </a:extLst>
          </p:cNvPr>
          <p:cNvSpPr txBox="1"/>
          <p:nvPr/>
        </p:nvSpPr>
        <p:spPr>
          <a:xfrm>
            <a:off x="4473357" y="368895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pic>
        <p:nvPicPr>
          <p:cNvPr id="66" name="Graphic 65" descr="Arrow Up with solid fill">
            <a:extLst>
              <a:ext uri="{FF2B5EF4-FFF2-40B4-BE49-F238E27FC236}">
                <a16:creationId xmlns:a16="http://schemas.microsoft.com/office/drawing/2014/main" id="{F19CE714-D982-6252-8B8E-05ECE7FFC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5646301"/>
            <a:ext cx="342878" cy="34287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0018AD1-0313-9D50-F533-D670CEAFF175}"/>
              </a:ext>
            </a:extLst>
          </p:cNvPr>
          <p:cNvSpPr txBox="1"/>
          <p:nvPr/>
        </p:nvSpPr>
        <p:spPr>
          <a:xfrm>
            <a:off x="7143994" y="416395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05</a:t>
            </a:r>
          </a:p>
        </p:txBody>
      </p:sp>
      <p:pic>
        <p:nvPicPr>
          <p:cNvPr id="69" name="Graphic 68" descr="Arrow Up with solid fill">
            <a:extLst>
              <a:ext uri="{FF2B5EF4-FFF2-40B4-BE49-F238E27FC236}">
                <a16:creationId xmlns:a16="http://schemas.microsoft.com/office/drawing/2014/main" id="{6443B43A-1995-6C20-0B22-020FCF557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6121301"/>
            <a:ext cx="342878" cy="34287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E954ACC-7DF0-F9BB-A88C-37B72E0E985B}"/>
              </a:ext>
            </a:extLst>
          </p:cNvPr>
          <p:cNvSpPr txBox="1"/>
          <p:nvPr/>
        </p:nvSpPr>
        <p:spPr>
          <a:xfrm>
            <a:off x="9773342" y="365017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06</a:t>
            </a:r>
          </a:p>
        </p:txBody>
      </p:sp>
      <p:pic>
        <p:nvPicPr>
          <p:cNvPr id="72" name="Graphic 71" descr="Arrow Up with solid fill">
            <a:extLst>
              <a:ext uri="{FF2B5EF4-FFF2-40B4-BE49-F238E27FC236}">
                <a16:creationId xmlns:a16="http://schemas.microsoft.com/office/drawing/2014/main" id="{93CB6B31-F1E4-9056-0A3B-F25FA89C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1233" y="5659012"/>
            <a:ext cx="342878" cy="342878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F3F68D6C-E117-003A-AFBE-88BADB0415CE}"/>
              </a:ext>
            </a:extLst>
          </p:cNvPr>
          <p:cNvSpPr/>
          <p:nvPr/>
        </p:nvSpPr>
        <p:spPr>
          <a:xfrm>
            <a:off x="4289808" y="6387040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2E5E21E7-6CBB-4793-4420-D257BDDCBC56}"/>
              </a:ext>
            </a:extLst>
          </p:cNvPr>
          <p:cNvSpPr/>
          <p:nvPr/>
        </p:nvSpPr>
        <p:spPr>
          <a:xfrm>
            <a:off x="6924214" y="-2297689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A51FB63E-3765-0A3A-0470-3AF6F99EE085}"/>
              </a:ext>
            </a:extLst>
          </p:cNvPr>
          <p:cNvSpPr/>
          <p:nvPr/>
        </p:nvSpPr>
        <p:spPr>
          <a:xfrm>
            <a:off x="9556752" y="6387040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5347" y="564630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145" y="6095864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73342" y="564630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sp>
        <p:nvSpPr>
          <p:cNvPr id="76" name="Text Placeholder 28">
            <a:extLst>
              <a:ext uri="{FF2B5EF4-FFF2-40B4-BE49-F238E27FC236}">
                <a16:creationId xmlns:a16="http://schemas.microsoft.com/office/drawing/2014/main" id="{8C95F753-1C64-E152-DAFA-667F5B54E8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5347" y="2575056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77" name="Text Placeholder 28">
            <a:extLst>
              <a:ext uri="{FF2B5EF4-FFF2-40B4-BE49-F238E27FC236}">
                <a16:creationId xmlns:a16="http://schemas.microsoft.com/office/drawing/2014/main" id="{D18675DF-FDD2-E8B2-82D0-1C22349F0F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2145" y="3049394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79" name="Text Placeholder 28">
            <a:extLst>
              <a:ext uri="{FF2B5EF4-FFF2-40B4-BE49-F238E27FC236}">
                <a16:creationId xmlns:a16="http://schemas.microsoft.com/office/drawing/2014/main" id="{95066570-1F6C-EF27-A640-B8D3E2265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9601" y="2575056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pic>
        <p:nvPicPr>
          <p:cNvPr id="80" name="Picture 16">
            <a:extLst>
              <a:ext uri="{FF2B5EF4-FFF2-40B4-BE49-F238E27FC236}">
                <a16:creationId xmlns:a16="http://schemas.microsoft.com/office/drawing/2014/main" id="{24E983AA-6736-56AD-9053-B56DC51CF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9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96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742E0-9D08-487E-9399-BDEC927F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69095-1041-4889-987F-ACC4DFE79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418"/>
            <a:ext cx="10515600" cy="4657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A6FEA-E4AE-4E04-B245-C7A00C83E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52" r:id="rId2"/>
    <p:sldLayoutId id="2147483680" r:id="rId3"/>
    <p:sldLayoutId id="2147483677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76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59" r:id="rId21"/>
    <p:sldLayoutId id="2147483666" r:id="rId22"/>
    <p:sldLayoutId id="2147483690" r:id="rId23"/>
    <p:sldLayoutId id="2147483691" r:id="rId24"/>
    <p:sldLayoutId id="2147483692" r:id="rId25"/>
    <p:sldLayoutId id="2147483655" r:id="rId26"/>
    <p:sldLayoutId id="2147483654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4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17A0BD-62A9-6DB8-2558-75BBF9C372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748" y="5925312"/>
            <a:ext cx="4290391" cy="311425"/>
          </a:xfrm>
        </p:spPr>
        <p:txBody>
          <a:bodyPr/>
          <a:lstStyle/>
          <a:p>
            <a:r>
              <a:rPr lang="en-LT" dirty="0"/>
              <a:t>2026 | cluedin.com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A34EE-E454-01DE-3A03-9BF92B1BC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748" y="2694746"/>
            <a:ext cx="6337852" cy="2371030"/>
          </a:xfrm>
        </p:spPr>
        <p:txBody>
          <a:bodyPr/>
          <a:lstStyle/>
          <a:p>
            <a:r>
              <a:rPr lang="en-LT" dirty="0"/>
              <a:t>What’s new in</a:t>
            </a:r>
          </a:p>
          <a:p>
            <a:r>
              <a:rPr lang="en-LT" dirty="0"/>
              <a:t>CluedIn 2026.01</a:t>
            </a:r>
          </a:p>
          <a:p>
            <a:r>
              <a:rPr lang="en-LT" dirty="0"/>
              <a:t>release</a:t>
            </a:r>
          </a:p>
        </p:txBody>
      </p:sp>
    </p:spTree>
    <p:extLst>
      <p:ext uri="{BB962C8B-B14F-4D97-AF65-F5344CB8AC3E}">
        <p14:creationId xmlns:p14="http://schemas.microsoft.com/office/powerpoint/2010/main" val="108073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AD090-0E66-5701-D690-A6F75807F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77C43C-F775-208C-F55E-82F378C4A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25" t="5091" r="818"/>
          <a:stretch>
            <a:fillRect/>
          </a:stretch>
        </p:blipFill>
        <p:spPr>
          <a:xfrm>
            <a:off x="1078946" y="463296"/>
            <a:ext cx="10034109" cy="5931408"/>
          </a:xfrm>
          <a:prstGeom prst="roundRect">
            <a:avLst>
              <a:gd name="adj" fmla="val 2041"/>
            </a:avLst>
          </a:prstGeom>
        </p:spPr>
      </p:pic>
    </p:spTree>
    <p:extLst>
      <p:ext uri="{BB962C8B-B14F-4D97-AF65-F5344CB8AC3E}">
        <p14:creationId xmlns:p14="http://schemas.microsoft.com/office/powerpoint/2010/main" val="173524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D7ABA4-9803-973E-1807-ABECE1A4E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D1E3-446E-577C-C061-14AD05A1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71" t="5411"/>
          <a:stretch>
            <a:fillRect/>
          </a:stretch>
        </p:blipFill>
        <p:spPr>
          <a:xfrm>
            <a:off x="1063538" y="491964"/>
            <a:ext cx="10064924" cy="5874072"/>
          </a:xfrm>
          <a:prstGeom prst="roundRect">
            <a:avLst>
              <a:gd name="adj" fmla="val 2314"/>
            </a:avLst>
          </a:prstGeom>
        </p:spPr>
      </p:pic>
    </p:spTree>
    <p:extLst>
      <p:ext uri="{BB962C8B-B14F-4D97-AF65-F5344CB8AC3E}">
        <p14:creationId xmlns:p14="http://schemas.microsoft.com/office/powerpoint/2010/main" val="376564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58D59-280F-7266-97A9-583BD440E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73716-0D35-57E6-C8E1-6640655D6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4" t="5015"/>
          <a:stretch>
            <a:fillRect/>
          </a:stretch>
        </p:blipFill>
        <p:spPr>
          <a:xfrm>
            <a:off x="1138428" y="507828"/>
            <a:ext cx="9915144" cy="5842344"/>
          </a:xfrm>
          <a:prstGeom prst="roundRect">
            <a:avLst>
              <a:gd name="adj" fmla="val 2059"/>
            </a:avLst>
          </a:prstGeom>
        </p:spPr>
      </p:pic>
    </p:spTree>
    <p:extLst>
      <p:ext uri="{BB962C8B-B14F-4D97-AF65-F5344CB8AC3E}">
        <p14:creationId xmlns:p14="http://schemas.microsoft.com/office/powerpoint/2010/main" val="3681430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5E606-B519-7BD6-1094-2E8523203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4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682DE8-9E94-BCCB-5FD1-6F5BE433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" y="0"/>
            <a:ext cx="12189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4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A80280-7F65-ABED-AB53-975C47A44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9D71E-556A-4997-55CC-0EC5CFE00A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2" t="806" r="2471" b="45364"/>
          <a:stretch>
            <a:fillRect/>
          </a:stretch>
        </p:blipFill>
        <p:spPr>
          <a:xfrm>
            <a:off x="3091543" y="557349"/>
            <a:ext cx="6008914" cy="6400800"/>
          </a:xfrm>
          <a:prstGeom prst="roundRect">
            <a:avLst>
              <a:gd name="adj" fmla="val 1537"/>
            </a:avLst>
          </a:prstGeom>
        </p:spPr>
      </p:pic>
    </p:spTree>
    <p:extLst>
      <p:ext uri="{BB962C8B-B14F-4D97-AF65-F5344CB8AC3E}">
        <p14:creationId xmlns:p14="http://schemas.microsoft.com/office/powerpoint/2010/main" val="136873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6D29B-65EC-4AC8-EDB7-12DBCB87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99885-46EE-404D-6D76-7045DEF67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974" y="1473835"/>
            <a:ext cx="8246052" cy="3910330"/>
          </a:xfrm>
          <a:prstGeom prst="roundRect">
            <a:avLst>
              <a:gd name="adj" fmla="val 3082"/>
            </a:avLst>
          </a:prstGeom>
        </p:spPr>
      </p:pic>
    </p:spTree>
    <p:extLst>
      <p:ext uri="{BB962C8B-B14F-4D97-AF65-F5344CB8AC3E}">
        <p14:creationId xmlns:p14="http://schemas.microsoft.com/office/powerpoint/2010/main" val="3888470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025C0-A31B-B812-0FA2-09803243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53FD2ED-B859-E76A-CC49-CBBE5F6F7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97" y="727359"/>
            <a:ext cx="822375" cy="822375"/>
          </a:xfrm>
          <a:prstGeom prst="rect">
            <a:avLst/>
          </a:prstGeom>
        </p:spPr>
      </p:pic>
      <p:pic>
        <p:nvPicPr>
          <p:cNvPr id="15" name="Picture 14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D0371719-15A4-D1E3-8159-06C0875EE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79" y="4030898"/>
            <a:ext cx="811068" cy="8110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13064E-C18B-51D8-D732-BA026D14C04E}"/>
              </a:ext>
            </a:extLst>
          </p:cNvPr>
          <p:cNvGrpSpPr/>
          <p:nvPr/>
        </p:nvGrpSpPr>
        <p:grpSpPr>
          <a:xfrm>
            <a:off x="1663338" y="1454150"/>
            <a:ext cx="8865325" cy="3949700"/>
            <a:chOff x="1497875" y="1454150"/>
            <a:chExt cx="8865325" cy="39497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76942D-558C-9EA6-F82E-73BA0FB8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7875" y="1454150"/>
              <a:ext cx="4267200" cy="3949700"/>
            </a:xfrm>
            <a:prstGeom prst="roundRect">
              <a:avLst>
                <a:gd name="adj" fmla="val 5422"/>
              </a:avLst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8764A7-0127-EADC-798C-6982387F3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454150"/>
              <a:ext cx="4267200" cy="3949700"/>
            </a:xfrm>
            <a:prstGeom prst="roundRect">
              <a:avLst>
                <a:gd name="adj" fmla="val 6304"/>
              </a:avLst>
            </a:prstGeom>
          </p:spPr>
        </p:pic>
      </p:grpSp>
      <p:pic>
        <p:nvPicPr>
          <p:cNvPr id="13" name="Picture 1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B795304C-1060-E955-500A-1DF1F604D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27" y="5190117"/>
            <a:ext cx="940524" cy="9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53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DC9B-0F0E-56B5-4225-560549792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1363-DE84-5331-A55A-ED104674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386"/>
            <a:ext cx="10515600" cy="1016788"/>
          </a:xfrm>
        </p:spPr>
        <p:txBody>
          <a:bodyPr>
            <a:normAutofit/>
          </a:bodyPr>
          <a:lstStyle/>
          <a:p>
            <a:r>
              <a:rPr lang="en-GB" sz="3200" b="1" dirty="0"/>
              <a:t>What this release unlocks</a:t>
            </a:r>
            <a:endParaRPr lang="en-LT" sz="32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A836F-58DB-85DB-B047-EE5E154768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FDF4C0-D7B5-576E-95E7-0C0F00F12363}"/>
              </a:ext>
            </a:extLst>
          </p:cNvPr>
          <p:cNvSpPr/>
          <p:nvPr/>
        </p:nvSpPr>
        <p:spPr>
          <a:xfrm>
            <a:off x="6304842" y="3827185"/>
            <a:ext cx="4646319" cy="1336997"/>
          </a:xfrm>
          <a:prstGeom prst="roundRect">
            <a:avLst>
              <a:gd name="adj" fmla="val 15398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468B4A-E104-3344-314A-F224513B2849}"/>
              </a:ext>
            </a:extLst>
          </p:cNvPr>
          <p:cNvSpPr/>
          <p:nvPr/>
        </p:nvSpPr>
        <p:spPr>
          <a:xfrm>
            <a:off x="1329119" y="2154367"/>
            <a:ext cx="4646319" cy="1336997"/>
          </a:xfrm>
          <a:prstGeom prst="roundRect">
            <a:avLst>
              <a:gd name="adj" fmla="val 18824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A206D-A0BE-2598-14A3-4B36134C3160}"/>
              </a:ext>
            </a:extLst>
          </p:cNvPr>
          <p:cNvSpPr txBox="1"/>
          <p:nvPr/>
        </p:nvSpPr>
        <p:spPr>
          <a:xfrm>
            <a:off x="1829338" y="2536382"/>
            <a:ext cx="305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Faster navigation and clearer workflows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852C71F-A4F4-15A3-C507-E409CEE80A2D}"/>
              </a:ext>
            </a:extLst>
          </p:cNvPr>
          <p:cNvSpPr/>
          <p:nvPr/>
        </p:nvSpPr>
        <p:spPr>
          <a:xfrm>
            <a:off x="6259322" y="2154368"/>
            <a:ext cx="4702555" cy="1336997"/>
          </a:xfrm>
          <a:prstGeom prst="roundRect">
            <a:avLst>
              <a:gd name="adj" fmla="val 17968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41" name="Picture 16">
            <a:extLst>
              <a:ext uri="{FF2B5EF4-FFF2-40B4-BE49-F238E27FC236}">
                <a16:creationId xmlns:a16="http://schemas.microsoft.com/office/drawing/2014/main" id="{2069F3C6-C1B9-B0F9-BB67-5EA686FD61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5737" y="6343603"/>
            <a:ext cx="744415" cy="237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18453-DF35-08B3-0BE0-B8EC112A49B8}"/>
              </a:ext>
            </a:extLst>
          </p:cNvPr>
          <p:cNvSpPr txBox="1"/>
          <p:nvPr/>
        </p:nvSpPr>
        <p:spPr>
          <a:xfrm>
            <a:off x="6718253" y="2536382"/>
            <a:ext cx="319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Easier editing, filtering, and validation of Golden Records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110DE2-5B25-FD32-A1BF-519FAF5A4113}"/>
              </a:ext>
            </a:extLst>
          </p:cNvPr>
          <p:cNvSpPr/>
          <p:nvPr/>
        </p:nvSpPr>
        <p:spPr>
          <a:xfrm>
            <a:off x="1329119" y="3830926"/>
            <a:ext cx="4646319" cy="1336997"/>
          </a:xfrm>
          <a:prstGeom prst="roundRect">
            <a:avLst>
              <a:gd name="adj" fmla="val 17968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1010A-B7E9-924D-B502-0AC4BF2479DA}"/>
              </a:ext>
            </a:extLst>
          </p:cNvPr>
          <p:cNvSpPr txBox="1"/>
          <p:nvPr/>
        </p:nvSpPr>
        <p:spPr>
          <a:xfrm>
            <a:off x="1737820" y="4178290"/>
            <a:ext cx="323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Better transparency, governance, and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6E194E-5085-1ED5-D8ED-7A38D4EBC6B5}"/>
              </a:ext>
            </a:extLst>
          </p:cNvPr>
          <p:cNvSpPr txBox="1"/>
          <p:nvPr/>
        </p:nvSpPr>
        <p:spPr>
          <a:xfrm>
            <a:off x="6718459" y="4178290"/>
            <a:ext cx="305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efficient AI-driven job creation and enrichment</a:t>
            </a:r>
          </a:p>
        </p:txBody>
      </p:sp>
    </p:spTree>
    <p:extLst>
      <p:ext uri="{BB962C8B-B14F-4D97-AF65-F5344CB8AC3E}">
        <p14:creationId xmlns:p14="http://schemas.microsoft.com/office/powerpoint/2010/main" val="235595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8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37918-39DB-5517-2315-5CDC9C0F8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71AD-CF09-1712-2CE0-9C340BEC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386"/>
            <a:ext cx="10515600" cy="1016788"/>
          </a:xfrm>
        </p:spPr>
        <p:txBody>
          <a:bodyPr>
            <a:normAutofit/>
          </a:bodyPr>
          <a:lstStyle/>
          <a:p>
            <a:r>
              <a:rPr lang="en-GB" b="1" dirty="0"/>
              <a:t>What’s new in this release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7C7D1-20D9-AF24-7337-B0F2D76BD1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C475C10-9E83-2122-3DE5-2E48946575CE}"/>
              </a:ext>
            </a:extLst>
          </p:cNvPr>
          <p:cNvSpPr/>
          <p:nvPr/>
        </p:nvSpPr>
        <p:spPr>
          <a:xfrm>
            <a:off x="8344357" y="3023616"/>
            <a:ext cx="3336578" cy="253865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7415927-3571-AC83-4AC9-BF61E787D016}"/>
              </a:ext>
            </a:extLst>
          </p:cNvPr>
          <p:cNvSpPr/>
          <p:nvPr/>
        </p:nvSpPr>
        <p:spPr>
          <a:xfrm>
            <a:off x="935737" y="3034776"/>
            <a:ext cx="3427619" cy="2527500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C5DDB-5207-114E-1B06-9F9197E629F3}"/>
              </a:ext>
            </a:extLst>
          </p:cNvPr>
          <p:cNvSpPr txBox="1"/>
          <p:nvPr/>
        </p:nvSpPr>
        <p:spPr>
          <a:xfrm>
            <a:off x="838200" y="1394508"/>
            <a:ext cx="6854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This release introduces improvements across three key areas:</a:t>
            </a:r>
            <a:endParaRPr lang="en-LT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2D13BD-23F5-AE22-DB18-35FEC14CA69D}"/>
              </a:ext>
            </a:extLst>
          </p:cNvPr>
          <p:cNvSpPr/>
          <p:nvPr/>
        </p:nvSpPr>
        <p:spPr>
          <a:xfrm>
            <a:off x="4663672" y="3022098"/>
            <a:ext cx="3427619" cy="2540178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41" name="Picture 16">
            <a:extLst>
              <a:ext uri="{FF2B5EF4-FFF2-40B4-BE49-F238E27FC236}">
                <a16:creationId xmlns:a16="http://schemas.microsoft.com/office/drawing/2014/main" id="{597043F1-B905-A8ED-ECC6-5C345CF602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5737" y="6343603"/>
            <a:ext cx="744415" cy="2375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727990-F44C-9026-3287-FDA0FF2E2F1D}"/>
              </a:ext>
            </a:extLst>
          </p:cNvPr>
          <p:cNvSpPr txBox="1"/>
          <p:nvPr/>
        </p:nvSpPr>
        <p:spPr>
          <a:xfrm>
            <a:off x="1154455" y="4444422"/>
            <a:ext cx="3015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 refreshed UI and navigation experience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F3E9E1-EDC0-B918-731A-CE669E65654C}"/>
              </a:ext>
            </a:extLst>
          </p:cNvPr>
          <p:cNvSpPr txBox="1"/>
          <p:nvPr/>
        </p:nvSpPr>
        <p:spPr>
          <a:xfrm>
            <a:off x="4878555" y="4444422"/>
            <a:ext cx="281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Simplified and more powerful Golden Record and Search workflows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9E160B-BA05-8CBD-2930-D10F8E141507}"/>
              </a:ext>
            </a:extLst>
          </p:cNvPr>
          <p:cNvSpPr txBox="1"/>
          <p:nvPr/>
        </p:nvSpPr>
        <p:spPr>
          <a:xfrm>
            <a:off x="8527843" y="4444422"/>
            <a:ext cx="2914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New AI Job Builder capabilities for more efficient data processing</a:t>
            </a:r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FF18C396-BACF-4968-47CE-B8DB2516D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6188" y="2697565"/>
            <a:ext cx="515733" cy="515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2AF36-37CA-A9B8-E006-EE884F07F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537" y="2595962"/>
            <a:ext cx="1520685" cy="965743"/>
          </a:xfrm>
          <a:prstGeom prst="roundRect">
            <a:avLst>
              <a:gd name="adj" fmla="val 5585"/>
            </a:avLst>
          </a:prstGeom>
          <a:effectLst>
            <a:outerShdw blurRad="190070" sx="102000" sy="102000" algn="ctr" rotWithShape="0">
              <a:schemeClr val="bg2">
                <a:lumMod val="25000"/>
                <a:alpha val="9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B6609-1132-A44C-9939-FACE0E774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0278" y="3381987"/>
            <a:ext cx="1520685" cy="727911"/>
          </a:xfrm>
          <a:prstGeom prst="roundRect">
            <a:avLst>
              <a:gd name="adj" fmla="val 7265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8C8DE-D0CA-EF86-CA0F-8961B1E55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5082" y="3568246"/>
            <a:ext cx="721106" cy="266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82F8E6-6A49-3AEF-875E-72F6EB9CE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4418" y="2479547"/>
            <a:ext cx="1341305" cy="1561395"/>
          </a:xfrm>
          <a:prstGeom prst="roundRect">
            <a:avLst>
              <a:gd name="adj" fmla="val 5585"/>
            </a:avLst>
          </a:prstGeom>
          <a:effectLst>
            <a:outerShdw blurRad="190070" sx="102000" sy="102000" algn="ctr" rotWithShape="0">
              <a:schemeClr val="bg2">
                <a:lumMod val="25000"/>
                <a:alpha val="9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7F8CB-0232-C435-729A-CC7F426DA46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68" t="7526" r="1417" b="23636"/>
          <a:stretch>
            <a:fillRect/>
          </a:stretch>
        </p:blipFill>
        <p:spPr>
          <a:xfrm>
            <a:off x="6285853" y="3149138"/>
            <a:ext cx="1325009" cy="1104254"/>
          </a:xfrm>
          <a:prstGeom prst="roundRect">
            <a:avLst>
              <a:gd name="adj" fmla="val 308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AA2E60-0A1C-00EA-B99B-120725FC183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506" t="15730" r="3634" b="15197"/>
          <a:stretch>
            <a:fillRect/>
          </a:stretch>
        </p:blipFill>
        <p:spPr>
          <a:xfrm>
            <a:off x="6589893" y="2615631"/>
            <a:ext cx="796798" cy="291995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D4072-0589-D2DC-46F5-FAD043887E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3392" y="2827773"/>
            <a:ext cx="1915792" cy="414006"/>
          </a:xfrm>
          <a:prstGeom prst="roundRect">
            <a:avLst>
              <a:gd name="adj" fmla="val 19961"/>
            </a:avLst>
          </a:prstGeom>
          <a:effectLst>
            <a:outerShdw blurRad="190070" sx="102000" sy="102000" algn="ctr" rotWithShape="0">
              <a:schemeClr val="bg2">
                <a:lumMod val="25000"/>
                <a:alpha val="9000"/>
              </a:scheme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3093FC-4CF3-5452-8E35-C48D343EAA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5239" y="3339494"/>
            <a:ext cx="2053793" cy="4090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8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5923022-18B7-97E2-530F-D2798A8B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686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497B8-6F06-07E6-3255-C860C937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338" y="2427531"/>
            <a:ext cx="6242538" cy="2002937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A </a:t>
            </a:r>
            <a:r>
              <a:rPr lang="en-GB" sz="5400" b="1" dirty="0">
                <a:solidFill>
                  <a:schemeClr val="accent1"/>
                </a:solidFill>
              </a:rPr>
              <a:t>simpler</a:t>
            </a:r>
            <a:r>
              <a:rPr lang="en-GB" sz="5400" b="1" dirty="0">
                <a:solidFill>
                  <a:schemeClr val="bg1"/>
                </a:solidFill>
              </a:rPr>
              <a:t>, more </a:t>
            </a:r>
            <a:r>
              <a:rPr lang="en-GB" sz="5400" b="1" dirty="0">
                <a:solidFill>
                  <a:schemeClr val="accent1"/>
                </a:solidFill>
              </a:rPr>
              <a:t>intuitive</a:t>
            </a:r>
            <a:r>
              <a:rPr lang="en-GB" sz="5400" b="1" dirty="0">
                <a:solidFill>
                  <a:schemeClr val="bg1"/>
                </a:solidFill>
              </a:rPr>
              <a:t> UI</a:t>
            </a:r>
          </a:p>
        </p:txBody>
      </p:sp>
      <p:pic>
        <p:nvPicPr>
          <p:cNvPr id="19" name="Graphic 18" descr="Cursor with solid fill">
            <a:extLst>
              <a:ext uri="{FF2B5EF4-FFF2-40B4-BE49-F238E27FC236}">
                <a16:creationId xmlns:a16="http://schemas.microsoft.com/office/drawing/2014/main" id="{7DA2A2A7-E8E1-2121-766C-95B63E794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179" y="4200224"/>
            <a:ext cx="732321" cy="73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9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5E1B8-3925-D9C9-EBF8-59F3E63E5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7525" r="15259" b="7525"/>
          <a:stretch>
            <a:fillRect/>
          </a:stretch>
        </p:blipFill>
        <p:spPr>
          <a:xfrm>
            <a:off x="0" y="0"/>
            <a:ext cx="829407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65B63-4B8D-FD8B-6D26-8D595B47B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91493"/>
            <a:ext cx="4396154" cy="2855446"/>
          </a:xfrm>
          <a:prstGeom prst="roundRect">
            <a:avLst>
              <a:gd name="adj" fmla="val 3222"/>
            </a:avLst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401207-A66A-176E-8487-976A3D1FC0E9}"/>
              </a:ext>
            </a:extLst>
          </p:cNvPr>
          <p:cNvGrpSpPr/>
          <p:nvPr/>
        </p:nvGrpSpPr>
        <p:grpSpPr>
          <a:xfrm>
            <a:off x="9480807" y="2331205"/>
            <a:ext cx="1720576" cy="1720576"/>
            <a:chOff x="3605176" y="2101420"/>
            <a:chExt cx="1167670" cy="1167670"/>
          </a:xfrm>
        </p:grpSpPr>
        <p:sp>
          <p:nvSpPr>
            <p:cNvPr id="7" name="7-point Star 6">
              <a:extLst>
                <a:ext uri="{FF2B5EF4-FFF2-40B4-BE49-F238E27FC236}">
                  <a16:creationId xmlns:a16="http://schemas.microsoft.com/office/drawing/2014/main" id="{3C5AAF98-4AED-25D8-EE6F-09F7E75628D1}"/>
                </a:ext>
              </a:extLst>
            </p:cNvPr>
            <p:cNvSpPr/>
            <p:nvPr/>
          </p:nvSpPr>
          <p:spPr>
            <a:xfrm rot="3614336">
              <a:off x="3605176" y="2101420"/>
              <a:ext cx="1167670" cy="1167670"/>
            </a:xfrm>
            <a:prstGeom prst="star7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FD80B0-25B6-BE53-A283-B8140E6D0EAF}"/>
                </a:ext>
              </a:extLst>
            </p:cNvPr>
            <p:cNvSpPr txBox="1"/>
            <p:nvPr/>
          </p:nvSpPr>
          <p:spPr>
            <a:xfrm>
              <a:off x="3818037" y="2523831"/>
              <a:ext cx="758068" cy="355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T" sz="28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NEW!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69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90366-75DA-178B-41F2-F782D3AA63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7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001E35-8E54-8BCD-ACA6-7DB47EF562F3}"/>
              </a:ext>
            </a:extLst>
          </p:cNvPr>
          <p:cNvSpPr/>
          <p:nvPr/>
        </p:nvSpPr>
        <p:spPr>
          <a:xfrm>
            <a:off x="1521069" y="0"/>
            <a:ext cx="10670931" cy="6858000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Graphic 4" descr="Cursor with solid fill">
            <a:extLst>
              <a:ext uri="{FF2B5EF4-FFF2-40B4-BE49-F238E27FC236}">
                <a16:creationId xmlns:a16="http://schemas.microsoft.com/office/drawing/2014/main" id="{41DA8864-DE57-393C-F924-0AB47E61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3362" y="2746872"/>
            <a:ext cx="732321" cy="73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80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01638-D2B8-B9A0-640F-D8EEAD96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7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FA9515D-87D6-D606-9D35-E9C78AC716AF}"/>
              </a:ext>
            </a:extLst>
          </p:cNvPr>
          <p:cNvSpPr/>
          <p:nvPr/>
        </p:nvSpPr>
        <p:spPr>
          <a:xfrm>
            <a:off x="4070539" y="2474563"/>
            <a:ext cx="4846153" cy="1715145"/>
          </a:xfrm>
          <a:custGeom>
            <a:avLst/>
            <a:gdLst>
              <a:gd name="csX0" fmla="*/ 0 w 4846153"/>
              <a:gd name="csY0" fmla="*/ 0 h 1715145"/>
              <a:gd name="csX1" fmla="*/ 4846153 w 4846153"/>
              <a:gd name="csY1" fmla="*/ 0 h 1715145"/>
              <a:gd name="csX2" fmla="*/ 4846153 w 4846153"/>
              <a:gd name="csY2" fmla="*/ 1715145 h 1715145"/>
              <a:gd name="csX3" fmla="*/ 0 w 4846153"/>
              <a:gd name="csY3" fmla="*/ 1715145 h 1715145"/>
              <a:gd name="csX4" fmla="*/ 0 w 4846153"/>
              <a:gd name="csY4" fmla="*/ 0 h 17151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846153" h="1715145">
                <a:moveTo>
                  <a:pt x="0" y="0"/>
                </a:moveTo>
                <a:lnTo>
                  <a:pt x="4846153" y="0"/>
                </a:lnTo>
                <a:lnTo>
                  <a:pt x="4846153" y="1715145"/>
                </a:lnTo>
                <a:lnTo>
                  <a:pt x="0" y="17151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LT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3F24DE4-0614-AC82-BA31-10AC17827FEB}"/>
              </a:ext>
            </a:extLst>
          </p:cNvPr>
          <p:cNvSpPr/>
          <p:nvPr/>
        </p:nvSpPr>
        <p:spPr>
          <a:xfrm>
            <a:off x="2" y="4791809"/>
            <a:ext cx="1424353" cy="316522"/>
          </a:xfrm>
          <a:custGeom>
            <a:avLst/>
            <a:gdLst>
              <a:gd name="csX0" fmla="*/ 0 w 1424353"/>
              <a:gd name="csY0" fmla="*/ 0 h 316522"/>
              <a:gd name="csX1" fmla="*/ 1424353 w 1424353"/>
              <a:gd name="csY1" fmla="*/ 0 h 316522"/>
              <a:gd name="csX2" fmla="*/ 1424353 w 1424353"/>
              <a:gd name="csY2" fmla="*/ 316522 h 316522"/>
              <a:gd name="csX3" fmla="*/ 0 w 1424353"/>
              <a:gd name="csY3" fmla="*/ 316522 h 316522"/>
              <a:gd name="csX4" fmla="*/ 0 w 1424353"/>
              <a:gd name="csY4" fmla="*/ 0 h 31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24353" h="316522">
                <a:moveTo>
                  <a:pt x="0" y="0"/>
                </a:moveTo>
                <a:lnTo>
                  <a:pt x="1424353" y="0"/>
                </a:lnTo>
                <a:lnTo>
                  <a:pt x="1424353" y="316522"/>
                </a:lnTo>
                <a:lnTo>
                  <a:pt x="0" y="3165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LT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86A7F06-071E-677F-CD7B-FF9370834AD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  <a:gd name="csX4" fmla="*/ 0 w 12192000"/>
              <a:gd name="csY4" fmla="*/ 5108331 h 6858000"/>
              <a:gd name="csX5" fmla="*/ 1424353 w 12192000"/>
              <a:gd name="csY5" fmla="*/ 5108331 h 6858000"/>
              <a:gd name="csX6" fmla="*/ 1424353 w 12192000"/>
              <a:gd name="csY6" fmla="*/ 4791809 h 6858000"/>
              <a:gd name="csX7" fmla="*/ 0 w 12192000"/>
              <a:gd name="csY7" fmla="*/ 4791809 h 6858000"/>
              <a:gd name="csX8" fmla="*/ 0 w 12192000"/>
              <a:gd name="csY8" fmla="*/ 0 h 6858000"/>
              <a:gd name="csX9" fmla="*/ 4070538 w 12192000"/>
              <a:gd name="csY9" fmla="*/ 2474563 h 6858000"/>
              <a:gd name="csX10" fmla="*/ 4070538 w 12192000"/>
              <a:gd name="csY10" fmla="*/ 4189708 h 6858000"/>
              <a:gd name="csX11" fmla="*/ 8916691 w 12192000"/>
              <a:gd name="csY11" fmla="*/ 4189708 h 6858000"/>
              <a:gd name="csX12" fmla="*/ 8916691 w 12192000"/>
              <a:gd name="csY12" fmla="*/ 2474563 h 6858000"/>
              <a:gd name="csX13" fmla="*/ 4070538 w 12192000"/>
              <a:gd name="csY13" fmla="*/ 2474563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108331"/>
                </a:lnTo>
                <a:lnTo>
                  <a:pt x="1424353" y="5108331"/>
                </a:lnTo>
                <a:lnTo>
                  <a:pt x="1424353" y="4791809"/>
                </a:lnTo>
                <a:lnTo>
                  <a:pt x="0" y="4791809"/>
                </a:lnTo>
                <a:lnTo>
                  <a:pt x="0" y="0"/>
                </a:lnTo>
                <a:close/>
                <a:moveTo>
                  <a:pt x="4070538" y="2474563"/>
                </a:moveTo>
                <a:lnTo>
                  <a:pt x="4070538" y="4189708"/>
                </a:lnTo>
                <a:lnTo>
                  <a:pt x="8916691" y="4189708"/>
                </a:lnTo>
                <a:lnTo>
                  <a:pt x="8916691" y="2474563"/>
                </a:lnTo>
                <a:lnTo>
                  <a:pt x="4070538" y="2474563"/>
                </a:lnTo>
                <a:close/>
              </a:path>
            </a:pathLst>
          </a:custGeom>
          <a:solidFill>
            <a:schemeClr val="bg1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69164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9F41665-6EB1-765A-05DF-8ADB6DD95DC4}"/>
              </a:ext>
            </a:extLst>
          </p:cNvPr>
          <p:cNvGrpSpPr/>
          <p:nvPr/>
        </p:nvGrpSpPr>
        <p:grpSpPr>
          <a:xfrm>
            <a:off x="599" y="0"/>
            <a:ext cx="12191401" cy="6858000"/>
            <a:chOff x="599" y="0"/>
            <a:chExt cx="12191401" cy="6626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534B789-2BC7-5875-8F1A-D8EC0FB0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" y="0"/>
              <a:ext cx="12191401" cy="6626352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2BB0DF6-63A5-54C3-FAA1-4269F31C85F5}"/>
                </a:ext>
              </a:extLst>
            </p:cNvPr>
            <p:cNvSpPr/>
            <p:nvPr/>
          </p:nvSpPr>
          <p:spPr>
            <a:xfrm>
              <a:off x="7827264" y="707136"/>
              <a:ext cx="1176528" cy="213360"/>
            </a:xfrm>
            <a:prstGeom prst="roundRect">
              <a:avLst/>
            </a:prstGeom>
            <a:noFill/>
            <a:ln w="6350">
              <a:solidFill>
                <a:srgbClr val="D7DBE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C62AB20-A174-8FE6-908F-9638A39D05BB}"/>
                </a:ext>
              </a:extLst>
            </p:cNvPr>
            <p:cNvSpPr/>
            <p:nvPr/>
          </p:nvSpPr>
          <p:spPr>
            <a:xfrm>
              <a:off x="9046464" y="707136"/>
              <a:ext cx="1176528" cy="213360"/>
            </a:xfrm>
            <a:prstGeom prst="roundRect">
              <a:avLst/>
            </a:prstGeom>
            <a:noFill/>
            <a:ln w="6350">
              <a:solidFill>
                <a:srgbClr val="D7DBE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</p:grpSp>
    </p:spTree>
    <p:extLst>
      <p:ext uri="{BB962C8B-B14F-4D97-AF65-F5344CB8AC3E}">
        <p14:creationId xmlns:p14="http://schemas.microsoft.com/office/powerpoint/2010/main" val="420504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6B664-BE8D-CD4C-4BF9-6ABA3F179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D3259-4998-0675-CC17-C0F517161C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654"/>
          <a:stretch>
            <a:fillRect/>
          </a:stretch>
        </p:blipFill>
        <p:spPr>
          <a:xfrm>
            <a:off x="0" y="0"/>
            <a:ext cx="4468625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5799-F6E1-1367-EBA7-17A31AC3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338" y="2427531"/>
            <a:ext cx="6242538" cy="200293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A </a:t>
            </a:r>
            <a:r>
              <a:rPr lang="en-GB" sz="5400" b="1" dirty="0">
                <a:solidFill>
                  <a:schemeClr val="accent1"/>
                </a:solidFill>
              </a:rPr>
              <a:t>New</a:t>
            </a:r>
            <a:r>
              <a:rPr lang="en-GB" sz="5400" b="1" dirty="0">
                <a:solidFill>
                  <a:schemeClr val="bg1"/>
                </a:solidFill>
              </a:rPr>
              <a:t> Golden Record Experience</a:t>
            </a:r>
          </a:p>
        </p:txBody>
      </p:sp>
      <p:pic>
        <p:nvPicPr>
          <p:cNvPr id="19" name="Graphic 18" descr="Cursor with solid fill">
            <a:extLst>
              <a:ext uri="{FF2B5EF4-FFF2-40B4-BE49-F238E27FC236}">
                <a16:creationId xmlns:a16="http://schemas.microsoft.com/office/drawing/2014/main" id="{9238D6C7-6338-1BAD-E0DC-306088AC3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179" y="4200224"/>
            <a:ext cx="732321" cy="73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5A486-19ED-7F58-C9A1-F0645379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68" t="5242" r="774"/>
          <a:stretch>
            <a:fillRect/>
          </a:stretch>
        </p:blipFill>
        <p:spPr>
          <a:xfrm>
            <a:off x="1078946" y="463296"/>
            <a:ext cx="10034109" cy="5931408"/>
          </a:xfrm>
          <a:prstGeom prst="roundRect">
            <a:avLst>
              <a:gd name="adj" fmla="val 1196"/>
            </a:avLst>
          </a:prstGeom>
        </p:spPr>
      </p:pic>
    </p:spTree>
    <p:extLst>
      <p:ext uri="{BB962C8B-B14F-4D97-AF65-F5344CB8AC3E}">
        <p14:creationId xmlns:p14="http://schemas.microsoft.com/office/powerpoint/2010/main" val="1635852962"/>
      </p:ext>
    </p:extLst>
  </p:cSld>
  <p:clrMapOvr>
    <a:masterClrMapping/>
  </p:clrMapOvr>
</p:sld>
</file>

<file path=ppt/theme/theme1.xml><?xml version="1.0" encoding="utf-8"?>
<a:theme xmlns:a="http://schemas.openxmlformats.org/drawingml/2006/main" name="CluedIn-theme-2025">
  <a:themeElements>
    <a:clrScheme name="CluedIn-2025">
      <a:dk1>
        <a:srgbClr val="000000"/>
      </a:dk1>
      <a:lt1>
        <a:srgbClr val="FFFFFF"/>
      </a:lt1>
      <a:dk2>
        <a:srgbClr val="102B4F"/>
      </a:dk2>
      <a:lt2>
        <a:srgbClr val="D4E8FB"/>
      </a:lt2>
      <a:accent1>
        <a:srgbClr val="13F097"/>
      </a:accent1>
      <a:accent2>
        <a:srgbClr val="59A6F2"/>
      </a:accent2>
      <a:accent3>
        <a:srgbClr val="ACB3F1"/>
      </a:accent3>
      <a:accent4>
        <a:srgbClr val="FFE545"/>
      </a:accent4>
      <a:accent5>
        <a:srgbClr val="FFCDCE"/>
      </a:accent5>
      <a:accent6>
        <a:srgbClr val="EBECEC"/>
      </a:accent6>
      <a:hlink>
        <a:srgbClr val="55A3F2"/>
      </a:hlink>
      <a:folHlink>
        <a:srgbClr val="3260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uedIn-theme-2025" id="{267905ED-446D-714C-B32E-B3F20864594D}" vid="{40375CDF-7EDD-0E4C-B0DD-C2926B597C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CluedIn-theme-2025</Template>
  <TotalTime>955</TotalTime>
  <Words>1152</Words>
  <Application>Microsoft Macintosh PowerPoint</Application>
  <PresentationFormat>Widescreen</PresentationFormat>
  <Paragraphs>72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Menlo</vt:lpstr>
      <vt:lpstr>Open Sans bold</vt:lpstr>
      <vt:lpstr>CluedIn-theme-2025</vt:lpstr>
      <vt:lpstr>PowerPoint Presentation</vt:lpstr>
      <vt:lpstr>What’s new in this release</vt:lpstr>
      <vt:lpstr>A simpler, more intuitive UI</vt:lpstr>
      <vt:lpstr>PowerPoint Presentation</vt:lpstr>
      <vt:lpstr>PowerPoint Presentation</vt:lpstr>
      <vt:lpstr>PowerPoint Presentation</vt:lpstr>
      <vt:lpstr>PowerPoint Presentation</vt:lpstr>
      <vt:lpstr>A New Golden Record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this release unlocks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Simona Girončikienė</dc:creator>
  <cp:lastModifiedBy>Simona Girončikienė</cp:lastModifiedBy>
  <cp:revision>44</cp:revision>
  <dcterms:created xsi:type="dcterms:W3CDTF">2025-07-21T06:14:24Z</dcterms:created>
  <dcterms:modified xsi:type="dcterms:W3CDTF">2026-01-06T15:36:44Z</dcterms:modified>
</cp:coreProperties>
</file>