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1" r:id="rId5"/>
    <p:sldMasterId id="2147483729" r:id="rId6"/>
    <p:sldMasterId id="2147483757" r:id="rId7"/>
  </p:sldMasterIdLst>
  <p:notesMasterIdLst>
    <p:notesMasterId r:id="rId16"/>
  </p:notesMasterIdLst>
  <p:sldIdLst>
    <p:sldId id="256" r:id="rId8"/>
    <p:sldId id="278" r:id="rId9"/>
    <p:sldId id="2147481578" r:id="rId10"/>
    <p:sldId id="2147481580" r:id="rId11"/>
    <p:sldId id="269" r:id="rId12"/>
    <p:sldId id="281" r:id="rId13"/>
    <p:sldId id="3666" r:id="rId14"/>
    <p:sldId id="268" r:id="rId15"/>
  </p:sldIdLst>
  <p:sldSz cx="18288000" cy="10287000"/>
  <p:notesSz cx="6858000" cy="9144000"/>
  <p:defaultTextStyle>
    <a:defPPr>
      <a:defRPr lang="en-US"/>
    </a:defPPr>
    <a:lvl1pPr marL="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35FB20-8CA0-784C-A10D-08C4E211A99E}" name="Simona Girončikienė" initials="SG" userId="S::sig@cluedin.com::3d6fb704-6a66-4091-ae25-e5ddbe4245e5" providerId="AD"/>
  <p188:author id="{AD9C002C-D773-E4D2-A107-1EAD9B363C39}" name="Iryna Sushko" initials="IS" userId="S::iryna.sushko@eleks.com::89056467-873f-4b5a-b074-e46cf5427433" providerId="AD"/>
  <p188:author id="{8BB58D50-D611-D33D-A28F-360BCEB5CA81}" name="Simona Girončikienė" initials="SG" userId="Simona Girončikienė" providerId="None"/>
  <p188:author id="{61744163-F49A-BBE4-D3A2-8A6092A3271E}" name="Robert Jarvis" initials="RJ" userId="S::rbj@cluedin.com::c2c7c34a-be5d-48bf-8970-794688dd2651" providerId="AD"/>
  <p188:author id="{12749E65-06F5-E724-7399-8377AB1E2332}" name="Humberto de Oliveira" initials="HO" userId="S::hro@cluedin.com::994f6a2b-e437-476f-b3ab-632bd77efca4" providerId="AD"/>
  <p188:author id="{87F85A93-EA85-0435-B3EC-3A8CC7D64526}" name="Bojan Petrovic" initials="BP" userId="S::bpe@cluedin.com::a50f6207-606e-4038-b0f1-15062406cd7b" providerId="AD"/>
  <p188:author id="{A0CD63CA-BCE7-197B-AF65-ED149D75580B}" name="Bojan Petrovic" initials="BP" userId="373e60c939375303" providerId="Windows Live"/>
  <p188:author id="{163A26CB-C8FD-5E63-AF22-6951473D9369}" name="Tim D. Ward" initials="TW" userId="S::tiw@cluedin.com::ab14b30a-6808-4442-b7b6-f6371436fafb" providerId="AD"/>
  <p188:author id="{8595B8E0-B15D-4597-2AFB-5BAAF8FFA532}" name="Humberto de Oliveira" initials="HdO" userId="Humberto de Olivei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F2A2"/>
    <a:srgbClr val="000000"/>
    <a:srgbClr val="FF0004"/>
    <a:srgbClr val="F2F2F2"/>
    <a:srgbClr val="B2B7F2"/>
    <a:srgbClr val="E0EFFF"/>
    <a:srgbClr val="DFEAFD"/>
    <a:srgbClr val="E0EAFF"/>
    <a:srgbClr val="13F097"/>
    <a:srgbClr val="DEE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936" y="13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FFE7-F932-4B5B-AB01-2A3707B9AB8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6FB5F-EE58-4640-A889-40D1DE2C4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54B6E-738F-8E68-3B9F-49B9B4289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F57D0-6F94-870A-EAF4-D53919CB3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AF2A0-A3B0-E724-91CC-D2AFC230A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D324A-5AD2-140A-DE29-5CD3F1169D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0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1362-0C3E-D143-921B-DB90326FF4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21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0269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6389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22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63122951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6B13A9-D6F2-A4EC-5249-4EBDDE615453}"/>
              </a:ext>
            </a:extLst>
          </p:cNvPr>
          <p:cNvSpPr/>
          <p:nvPr userDrawn="1"/>
        </p:nvSpPr>
        <p:spPr>
          <a:xfrm>
            <a:off x="1" y="0"/>
            <a:ext cx="18288002" cy="10287000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F50F15AD-973F-379F-38DE-CD0C141D2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164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97056"/>
      </p:ext>
    </p:extLst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31409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95876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2865667711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059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40250437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-Slide-logoBG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149329"/>
            <a:ext cx="15773400" cy="198834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</a:t>
            </a:r>
          </a:p>
        </p:txBody>
      </p:sp>
    </p:spTree>
    <p:extLst>
      <p:ext uri="{BB962C8B-B14F-4D97-AF65-F5344CB8AC3E}">
        <p14:creationId xmlns:p14="http://schemas.microsoft.com/office/powerpoint/2010/main" val="16513885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-Slide-blank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149329"/>
            <a:ext cx="15773400" cy="198834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</a:t>
            </a:r>
          </a:p>
        </p:txBody>
      </p:sp>
    </p:spTree>
    <p:extLst>
      <p:ext uri="{BB962C8B-B14F-4D97-AF65-F5344CB8AC3E}">
        <p14:creationId xmlns:p14="http://schemas.microsoft.com/office/powerpoint/2010/main" val="30294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08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549211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948764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1348317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549211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948764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1348317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872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83815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12179731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83815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12179731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8693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961543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961543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0579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8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6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8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6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7490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8495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426975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4292353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4292353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8828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46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4" y="2697730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1330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47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2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12748849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6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340007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9" y="2327765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3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2552418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467632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73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4841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066717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3957101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2972169" y="103286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9020557" y="25354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/>
        </p:nvSpPr>
        <p:spPr>
          <a:xfrm>
            <a:off x="12972169" y="562890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9295880" y="81500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5" y="3751016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3301836" y="155663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/>
        </p:nvSpPr>
        <p:spPr>
          <a:xfrm>
            <a:off x="9020557" y="4849594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9342637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3" y="8288894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3301836" y="59046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9020557" y="940452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2972167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1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6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6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4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1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84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399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7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55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5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2972170" y="103286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9020558" y="25355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12972170" y="562890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9295882" y="81500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6" y="375101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3301837" y="155664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9020558" y="484959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9342638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4" y="828889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3301837" y="590461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9020558" y="940452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2972169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2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7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7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9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80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21601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08176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19694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15584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24570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095066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539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3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10393172" y="5742028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6434713" y="496271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14337938" y="330599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0386326" y="114598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434714" y="36667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710038" y="92812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4138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0715993" y="16697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756794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30" y="8402016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0715993" y="6017733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434714" y="9517645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0386325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9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8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3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3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14667605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1" y="6765786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1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14337938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14337938" y="788693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7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76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3002853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34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3080508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3422974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747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2294793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14337934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10386325" y="39844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6434713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6434713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6434713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10386325" y="-61158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10386325" y="858050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1433793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14337934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6710036" y="328388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10715992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7444253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14660014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6161729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0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1897513" y="852079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956984" y="465163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11897513" y="5448124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7304468" y="102661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2227180" y="1375857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6956984" y="5061208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7283249" y="5564490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2227180" y="5956925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3249" y="392449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4468" y="846237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18870" y="4292808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18870" y="864799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85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8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14337935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10386326" y="11135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6434714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6710038" y="9248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0877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10715993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573377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14660015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3881652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14337935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10386326" y="57221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6434714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6710038" y="553343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8469453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10715993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9181953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14660015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6434714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10386323" y="-344653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14335130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3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20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5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3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20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4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58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7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429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6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2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8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8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61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9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24663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8254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7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15329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30001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1110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59119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8930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49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878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16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23787084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09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651058"/>
            <a:ext cx="1583453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Trusted data. Powerful connections. </a:t>
            </a:r>
          </a:p>
        </p:txBody>
      </p:sp>
    </p:spTree>
    <p:extLst>
      <p:ext uri="{BB962C8B-B14F-4D97-AF65-F5344CB8AC3E}">
        <p14:creationId xmlns:p14="http://schemas.microsoft.com/office/powerpoint/2010/main" val="30539232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827516735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88526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644336384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/>
        </p:nvSpPr>
        <p:spPr>
          <a:xfrm>
            <a:off x="14337934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/>
        </p:nvSpPr>
        <p:spPr>
          <a:xfrm>
            <a:off x="10386325" y="39844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/>
        </p:nvSpPr>
        <p:spPr>
          <a:xfrm>
            <a:off x="6434713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/>
        </p:nvSpPr>
        <p:spPr>
          <a:xfrm>
            <a:off x="6434713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/>
        </p:nvSpPr>
        <p:spPr>
          <a:xfrm>
            <a:off x="6434713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/>
        </p:nvSpPr>
        <p:spPr>
          <a:xfrm>
            <a:off x="10386325" y="-61158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/>
        </p:nvSpPr>
        <p:spPr>
          <a:xfrm>
            <a:off x="10386325" y="858050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/>
        </p:nvSpPr>
        <p:spPr>
          <a:xfrm>
            <a:off x="1433793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/>
        </p:nvSpPr>
        <p:spPr>
          <a:xfrm>
            <a:off x="14337934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/>
        </p:nvSpPr>
        <p:spPr>
          <a:xfrm>
            <a:off x="6710036" y="328388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/>
        </p:nvSpPr>
        <p:spPr>
          <a:xfrm>
            <a:off x="10715992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7444253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/>
        </p:nvSpPr>
        <p:spPr>
          <a:xfrm>
            <a:off x="14660014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6161729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0238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2972169" y="103286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9020557" y="25354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/>
        </p:nvSpPr>
        <p:spPr>
          <a:xfrm>
            <a:off x="12972169" y="562890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9295880" y="81500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5" y="3751016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3301836" y="155663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/>
        </p:nvSpPr>
        <p:spPr>
          <a:xfrm>
            <a:off x="9020557" y="4849594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9342637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3" y="8288894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3301836" y="59046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9020557" y="940452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2972167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1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6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6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778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07717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98346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77288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851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43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96815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20267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0304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47019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06182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145498373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33628676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11461581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32878167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519812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2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76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700" r:id="rId19"/>
    <p:sldLayoutId id="2147483698" r:id="rId20"/>
    <p:sldLayoutId id="2147483659" r:id="rId21"/>
    <p:sldLayoutId id="2147483666" r:id="rId22"/>
    <p:sldLayoutId id="2147483690" r:id="rId23"/>
    <p:sldLayoutId id="2147483691" r:id="rId24"/>
    <p:sldLayoutId id="2147483692" r:id="rId25"/>
    <p:sldLayoutId id="2147483655" r:id="rId26"/>
    <p:sldLayoutId id="2147483654" r:id="rId27"/>
  </p:sldLayoutIdLst>
  <p:hf hdr="0" ftr="0" dt="0"/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1371669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51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5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Relationship Id="rId6" Type="http://schemas.openxmlformats.org/officeDocument/2006/relationships/hyperlink" Target="https://documentation.cluedin.net/getting-started/data-ingestion" TargetMode="External"/><Relationship Id="rId11" Type="http://schemas.openxmlformats.org/officeDocument/2006/relationships/hyperlink" Target="https://documentation.cluedin.net/getting-started/data-deduplication" TargetMode="External"/><Relationship Id="rId5" Type="http://schemas.openxmlformats.org/officeDocument/2006/relationships/image" Target="../media/image29.svg"/><Relationship Id="rId10" Type="http://schemas.openxmlformats.org/officeDocument/2006/relationships/hyperlink" Target="https://documentation.cluedin.net/training/fundamentals/ingestion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0AF94-6B72-AB85-DA67-462982122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3122" y="7554351"/>
            <a:ext cx="8020878" cy="79948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Automating deduplication with AI—ensuring accuracy, consistency, and trust in every record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AF67-1D6F-59BF-B02F-E02ED0092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3121" y="4042119"/>
            <a:ext cx="15096928" cy="2358681"/>
          </a:xfrm>
        </p:spPr>
        <p:txBody>
          <a:bodyPr/>
          <a:lstStyle/>
          <a:p>
            <a:r>
              <a:rPr lang="en-GB" dirty="0"/>
              <a:t>DEMO: How to set up and use </a:t>
            </a:r>
            <a:br>
              <a:rPr lang="en-GB" dirty="0"/>
            </a:br>
            <a:r>
              <a:rPr lang="en-GB" dirty="0"/>
              <a:t>AI agents to deduplicate data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4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972F4A62-C835-A963-6512-A47691EE9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t="48" r="9226" b="10224"/>
          <a:stretch>
            <a:fillRect/>
          </a:stretch>
        </p:blipFill>
        <p:spPr>
          <a:xfrm flipH="1">
            <a:off x="0" y="-1"/>
            <a:ext cx="9343776" cy="102870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DBF767-DE87-B8DF-E18C-FB5D2F1C5164}"/>
              </a:ext>
            </a:extLst>
          </p:cNvPr>
          <p:cNvSpPr/>
          <p:nvPr/>
        </p:nvSpPr>
        <p:spPr>
          <a:xfrm rot="10800000">
            <a:off x="0" y="-5503"/>
            <a:ext cx="9343776" cy="642434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EF08D-9F85-01F4-220F-A2F7F8EB6B72}"/>
              </a:ext>
            </a:extLst>
          </p:cNvPr>
          <p:cNvSpPr txBox="1"/>
          <p:nvPr/>
        </p:nvSpPr>
        <p:spPr>
          <a:xfrm>
            <a:off x="10051838" y="2453054"/>
            <a:ext cx="733299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ts val="2520"/>
              </a:lnSpc>
            </a:pP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part of a series of practical </a:t>
            </a:r>
            <a:b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 on using AI Agents for data management.</a:t>
            </a:r>
          </a:p>
          <a:p>
            <a:pPr defTabSz="1371600">
              <a:lnSpc>
                <a:spcPts val="2520"/>
              </a:lnSpc>
            </a:pPr>
            <a:endParaRPr lang="en-GB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lnSpc>
                <a:spcPts val="2520"/>
              </a:lnSpc>
            </a:pP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2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CluedIn</a:t>
            </a: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Trainer will demonstrate how to use </a:t>
            </a:r>
            <a:b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“Find duplicates” skill to identify and merge duplicates records.</a:t>
            </a:r>
          </a:p>
          <a:p>
            <a:pPr defTabSz="1371600">
              <a:lnSpc>
                <a:spcPts val="2520"/>
              </a:lnSpc>
            </a:pPr>
            <a:endParaRPr lang="en-GB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lnSpc>
                <a:spcPts val="2520"/>
              </a:lnSpc>
            </a:pP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begin with a simple example of deduplication in action and build toward more complex scenarios in upcoming sessions.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6722D6-D177-38A5-7510-70EB2582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29" y="1178016"/>
            <a:ext cx="6834918" cy="2568294"/>
          </a:xfrm>
        </p:spPr>
        <p:txBody>
          <a:bodyPr>
            <a:normAutofit/>
          </a:bodyPr>
          <a:lstStyle/>
          <a:p>
            <a:pPr>
              <a:lnSpc>
                <a:spcPts val="7200"/>
              </a:lnSpc>
            </a:pPr>
            <a:r>
              <a:rPr lang="en-US" sz="7200" dirty="0"/>
              <a:t>Session</a:t>
            </a:r>
            <a:br>
              <a:rPr lang="en-US" sz="7200" dirty="0"/>
            </a:br>
            <a:r>
              <a:rPr lang="en-US" sz="7200" dirty="0"/>
              <a:t>Goal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28D4B812-07BB-E851-24C9-D5A2A055572B}"/>
              </a:ext>
            </a:extLst>
          </p:cNvPr>
          <p:cNvSpPr/>
          <p:nvPr/>
        </p:nvSpPr>
        <p:spPr>
          <a:xfrm>
            <a:off x="10184642" y="6879102"/>
            <a:ext cx="6950123" cy="2517382"/>
          </a:xfrm>
          <a:prstGeom prst="roundRect">
            <a:avLst>
              <a:gd name="adj" fmla="val 7345"/>
            </a:avLst>
          </a:prstGeom>
          <a:solidFill>
            <a:srgbClr val="ACB3F1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defTabSz="1371600">
              <a:defRPr/>
            </a:pPr>
            <a:r>
              <a:rPr lang="en-US" sz="1650" b="1">
                <a:solidFill>
                  <a:srgbClr val="102B4F"/>
                </a:solidFill>
                <a:latin typeface="Open Sans Extrabold"/>
              </a:rPr>
              <a:t>	</a:t>
            </a:r>
            <a:endParaRPr lang="en-US" sz="1800" kern="0">
              <a:solidFill>
                <a:srgbClr val="102B4F"/>
              </a:solidFill>
              <a:latin typeface="Open Sans"/>
              <a:cs typeface="Arial"/>
            </a:endParaRPr>
          </a:p>
        </p:txBody>
      </p:sp>
      <p:pic>
        <p:nvPicPr>
          <p:cNvPr id="12" name="Graphic 11" descr="Information with solid fill">
            <a:extLst>
              <a:ext uri="{FF2B5EF4-FFF2-40B4-BE49-F238E27FC236}">
                <a16:creationId xmlns:a16="http://schemas.microsoft.com/office/drawing/2014/main" id="{38F5148F-FE6C-0846-6BE8-C1973DA17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8951" y="7363755"/>
            <a:ext cx="551159" cy="551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1340B1-CAD3-24D3-80CA-328C30CFDBF3}"/>
              </a:ext>
            </a:extLst>
          </p:cNvPr>
          <p:cNvSpPr txBox="1"/>
          <p:nvPr/>
        </p:nvSpPr>
        <p:spPr>
          <a:xfrm>
            <a:off x="10654775" y="8039894"/>
            <a:ext cx="6285509" cy="95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ts val="2310"/>
              </a:lnSpc>
            </a:pPr>
            <a:r>
              <a:rPr lang="en-US" sz="1800" b="1" dirty="0">
                <a:solidFill>
                  <a:srgbClr val="102B4F"/>
                </a:solidFill>
                <a:latin typeface="Arial" panose="020B0604020202020204"/>
              </a:rPr>
              <a:t>Note: </a:t>
            </a:r>
            <a:r>
              <a:rPr lang="en-GB" sz="1800" dirty="0">
                <a:solidFill>
                  <a:srgbClr val="102B4F"/>
                </a:solidFill>
                <a:latin typeface="Arial" panose="020B0604020202020204"/>
              </a:rPr>
              <a:t>This session is designed to develop practical experience with AI agents. For a full overview of AI agents, refer to the “</a:t>
            </a:r>
            <a:r>
              <a:rPr lang="en-GB" sz="1800" dirty="0" err="1">
                <a:solidFill>
                  <a:srgbClr val="102B4F"/>
                </a:solidFill>
                <a:latin typeface="Arial" panose="020B0604020202020204"/>
              </a:rPr>
              <a:t>CluedIn</a:t>
            </a:r>
            <a:r>
              <a:rPr lang="en-GB" sz="1800" dirty="0">
                <a:solidFill>
                  <a:srgbClr val="102B4F"/>
                </a:solidFill>
                <a:latin typeface="Arial" panose="020B0604020202020204"/>
              </a:rPr>
              <a:t> AI agents” session.</a:t>
            </a:r>
            <a:endParaRPr lang="en-US" sz="1800" dirty="0">
              <a:solidFill>
                <a:srgbClr val="102B4F"/>
              </a:solidFill>
              <a:latin typeface="Arial" panose="020B0604020202020204"/>
            </a:endParaRP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7DB6AB27-6585-402A-CB22-D34CAEB4C9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5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102BA-3180-3ABA-482E-3C71979D9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discussing in office">
            <a:extLst>
              <a:ext uri="{FF2B5EF4-FFF2-40B4-BE49-F238E27FC236}">
                <a16:creationId xmlns:a16="http://schemas.microsoft.com/office/drawing/2014/main" id="{54044A8F-555E-96AF-4853-A15DEBCDB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r="14094"/>
          <a:stretch/>
        </p:blipFill>
        <p:spPr>
          <a:xfrm>
            <a:off x="-1" y="0"/>
            <a:ext cx="9420506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8C0BC9-B794-941C-2B9D-49D9801777B6}"/>
              </a:ext>
            </a:extLst>
          </p:cNvPr>
          <p:cNvSpPr/>
          <p:nvPr/>
        </p:nvSpPr>
        <p:spPr>
          <a:xfrm>
            <a:off x="4" y="4087863"/>
            <a:ext cx="9420506" cy="6223818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 sz="40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021D1F6-42A9-4FFB-A586-96684A1E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6645749"/>
            <a:ext cx="6637863" cy="2619696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The data </a:t>
            </a:r>
            <a:br>
              <a:rPr lang="en-US" sz="6600" b="1">
                <a:solidFill>
                  <a:schemeClr val="bg1"/>
                </a:solidFill>
              </a:rPr>
            </a:br>
            <a:r>
              <a:rPr lang="en-US" sz="6600" b="1">
                <a:solidFill>
                  <a:schemeClr val="bg1"/>
                </a:solidFill>
              </a:rPr>
              <a:t>we’ll use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86DDCE-C344-BC95-9F20-AA61CBBAB2C2}"/>
              </a:ext>
            </a:extLst>
          </p:cNvPr>
          <p:cNvGrpSpPr/>
          <p:nvPr/>
        </p:nvGrpSpPr>
        <p:grpSpPr>
          <a:xfrm>
            <a:off x="8398953" y="9067527"/>
            <a:ext cx="1275441" cy="1244154"/>
            <a:chOff x="5599301" y="6045018"/>
            <a:chExt cx="850294" cy="8294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149F0A-9115-215D-788A-A6CAD9438111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LT" sz="40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E2BE0C-92CD-F5C3-1932-EA6A3868F05A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7" name="Graphic 16" descr="Caret Up with solid fill">
                <a:extLst>
                  <a:ext uri="{FF2B5EF4-FFF2-40B4-BE49-F238E27FC236}">
                    <a16:creationId xmlns:a16="http://schemas.microsoft.com/office/drawing/2014/main" id="{9DE5137F-68D0-7B07-F99D-F959A23EB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A7D7029-8A34-092B-F69D-928DD4896419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D9E2F9C-9439-3110-88FC-353EF15A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20C4B-BE2B-4916-4435-1FF1DF2389C5}"/>
              </a:ext>
            </a:extLst>
          </p:cNvPr>
          <p:cNvSpPr txBox="1"/>
          <p:nvPr/>
        </p:nvSpPr>
        <p:spPr>
          <a:xfrm>
            <a:off x="10542494" y="5672958"/>
            <a:ext cx="6332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 sz="2400" b="1" dirty="0">
                <a:solidFill>
                  <a:srgbClr val="000000"/>
                </a:solidFill>
                <a:latin typeface="Arial" panose="020B0604020202020204"/>
              </a:rPr>
              <a:t>Customer data:</a:t>
            </a:r>
          </a:p>
          <a:p>
            <a:pPr marL="457200" indent="-457200" defTabSz="1371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All records have a unique customer ID</a:t>
            </a:r>
          </a:p>
          <a:p>
            <a:pPr marL="457200" indent="-457200" defTabSz="13716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Some of the records have identical emails or phone numbers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D8D28B-BFC2-83CB-79A7-E18AAAC7C301}"/>
              </a:ext>
            </a:extLst>
          </p:cNvPr>
          <p:cNvSpPr/>
          <p:nvPr/>
        </p:nvSpPr>
        <p:spPr>
          <a:xfrm>
            <a:off x="10101649" y="5672957"/>
            <a:ext cx="139632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CE76E20-9CC8-9362-4476-1507C4131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1648" y="3714991"/>
            <a:ext cx="6929052" cy="1595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are working with </a:t>
            </a:r>
            <a:r>
              <a:rPr lang="en-GB" sz="2400" b="1" dirty="0"/>
              <a:t>NorthStar Retail</a:t>
            </a:r>
            <a:r>
              <a:rPr lang="en-GB" sz="2400" dirty="0"/>
              <a:t>, a fictional international retailer. The challenge? </a:t>
            </a:r>
            <a:br>
              <a:rPr lang="en-GB" sz="2400" dirty="0"/>
            </a:br>
            <a:r>
              <a:rPr lang="en-GB" sz="2400" dirty="0"/>
              <a:t>The data contains duplicate customer records.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661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98651-E7F7-BEAE-8404-DF7AF510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DBA0873-3394-F5EF-B1F5-438C1F738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59" y="3001904"/>
            <a:ext cx="16025882" cy="42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0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5F3B98-A492-145C-CA32-98C2E5957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6103361" cy="2562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DEMO:</a:t>
            </a:r>
            <a:r>
              <a:rPr lang="en-US" dirty="0"/>
              <a:t> </a:t>
            </a:r>
            <a:r>
              <a:rPr lang="en-GB" dirty="0"/>
              <a:t>How to set up and use </a:t>
            </a:r>
            <a:br>
              <a:rPr lang="en-GB" dirty="0"/>
            </a:br>
            <a:r>
              <a:rPr lang="en-GB" dirty="0"/>
              <a:t>AI agents to deduplicate data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E7B15-EDA3-03B0-4B66-806DA64747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3245861" y="9049786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BBBB-F1DC-ACAE-DA85-FEB7C9BD6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53FA-01D7-87B8-98F5-0C9F5DB9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531" y="1208735"/>
            <a:ext cx="9993795" cy="1456959"/>
          </a:xfrm>
        </p:spPr>
        <p:txBody>
          <a:bodyPr>
            <a:normAutofit/>
          </a:bodyPr>
          <a:lstStyle/>
          <a:p>
            <a:r>
              <a:rPr lang="en-US" sz="5400"/>
              <a:t>Demo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ECEA1-BC96-5D01-C9BA-7BF59DBA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6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BA32F04-92C0-29E8-DC93-EEEEA24A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1" y="2665694"/>
            <a:ext cx="9993795" cy="2602046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/>
              <a:t>You’ve seen how to: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Use AI agents to find duplicate records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Interpret results and act on them</a:t>
            </a:r>
            <a:endParaRPr lang="en-US" sz="2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F0D8A5-AF5C-EEB6-D5E4-29748933BD71}"/>
              </a:ext>
            </a:extLst>
          </p:cNvPr>
          <p:cNvSpPr txBox="1">
            <a:spLocks/>
          </p:cNvSpPr>
          <p:nvPr/>
        </p:nvSpPr>
        <p:spPr>
          <a:xfrm>
            <a:off x="6281531" y="4499042"/>
            <a:ext cx="9993795" cy="1456959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400" b="1"/>
              <a:t>Outcome:</a:t>
            </a:r>
          </a:p>
          <a:p>
            <a:pPr>
              <a:buClr>
                <a:schemeClr val="tx1"/>
              </a:buClr>
            </a:pPr>
            <a:r>
              <a:rPr lang="en-GB" sz="2400"/>
              <a:t>You now understand how to leverage AI agents to effectively improve data quality at scale</a:t>
            </a:r>
            <a:endParaRPr lang="en-US" sz="2400"/>
          </a:p>
        </p:txBody>
      </p:sp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6A07ECFB-4913-7DDF-8932-0F938DEA85EC}"/>
              </a:ext>
            </a:extLst>
          </p:cNvPr>
          <p:cNvSpPr/>
          <p:nvPr/>
        </p:nvSpPr>
        <p:spPr>
          <a:xfrm>
            <a:off x="6281532" y="7432099"/>
            <a:ext cx="9993795" cy="2089589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58D2FE-E5C5-5663-5FAE-1E8581BF0BD6}"/>
              </a:ext>
            </a:extLst>
          </p:cNvPr>
          <p:cNvSpPr txBox="1">
            <a:spLocks/>
          </p:cNvSpPr>
          <p:nvPr/>
        </p:nvSpPr>
        <p:spPr>
          <a:xfrm>
            <a:off x="6576046" y="7575020"/>
            <a:ext cx="7971182" cy="1803743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/>
              <a:t>Next step:</a:t>
            </a:r>
          </a:p>
          <a:p>
            <a:pPr marL="0" indent="0">
              <a:buNone/>
            </a:pPr>
            <a:r>
              <a:rPr lang="en-US" sz="2400"/>
              <a:t>Pause the video and replicate the process.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C191F3-4FCA-4374-AA7B-E3B9C0F0EB77}"/>
              </a:ext>
            </a:extLst>
          </p:cNvPr>
          <p:cNvGrpSpPr/>
          <p:nvPr/>
        </p:nvGrpSpPr>
        <p:grpSpPr>
          <a:xfrm>
            <a:off x="15400677" y="8476891"/>
            <a:ext cx="834891" cy="814412"/>
            <a:chOff x="5599301" y="6045018"/>
            <a:chExt cx="850294" cy="8294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FDB03B-282E-0619-5496-7626C61421DF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1C2E5E1-E808-A4A3-9052-E3D4B2DE2CA8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9" name="Graphic 8" descr="Caret Up with solid fill">
                <a:extLst>
                  <a:ext uri="{FF2B5EF4-FFF2-40B4-BE49-F238E27FC236}">
                    <a16:creationId xmlns:a16="http://schemas.microsoft.com/office/drawing/2014/main" id="{E674DCEB-35A1-C5CD-6DDC-E644D0D28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16C940E-A16B-31D4-E7CB-A3CFE12155CC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3348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6329F3DF-3661-0E7D-8434-07CE1C998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t="48" r="9226" b="10224"/>
          <a:stretch>
            <a:fillRect/>
          </a:stretch>
        </p:blipFill>
        <p:spPr>
          <a:xfrm flipH="1">
            <a:off x="0" y="-1"/>
            <a:ext cx="9343776" cy="102870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C92345-9EA2-E97A-AD28-FA732171EC32}"/>
              </a:ext>
            </a:extLst>
          </p:cNvPr>
          <p:cNvSpPr/>
          <p:nvPr/>
        </p:nvSpPr>
        <p:spPr>
          <a:xfrm rot="10800000">
            <a:off x="0" y="-5503"/>
            <a:ext cx="9343776" cy="642434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A414E-8F85-E84A-C1AA-5A611FE9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29" y="1927464"/>
            <a:ext cx="6834918" cy="2342886"/>
          </a:xfrm>
        </p:spPr>
        <p:txBody>
          <a:bodyPr>
            <a:normAutofit/>
          </a:bodyPr>
          <a:lstStyle/>
          <a:p>
            <a:pPr>
              <a:lnSpc>
                <a:spcPts val="7200"/>
              </a:lnSpc>
            </a:pPr>
            <a:r>
              <a:rPr lang="en-US" sz="6600">
                <a:solidFill>
                  <a:schemeClr val="bg1"/>
                </a:solidFill>
              </a:rPr>
              <a:t>Recommended materials</a:t>
            </a:r>
          </a:p>
        </p:txBody>
      </p:sp>
      <p:sp>
        <p:nvSpPr>
          <p:cNvPr id="68" name="Rectangle: Rounded Corners 9">
            <a:extLst>
              <a:ext uri="{FF2B5EF4-FFF2-40B4-BE49-F238E27FC236}">
                <a16:creationId xmlns:a16="http://schemas.microsoft.com/office/drawing/2014/main" id="{B8A7C5D1-BAC1-6BE1-9799-5827823B3264}"/>
              </a:ext>
            </a:extLst>
          </p:cNvPr>
          <p:cNvSpPr/>
          <p:nvPr/>
        </p:nvSpPr>
        <p:spPr>
          <a:xfrm>
            <a:off x="10091089" y="5373806"/>
            <a:ext cx="7672275" cy="21572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553762-7552-9A1B-EB39-8DEDD7A6780C}"/>
              </a:ext>
            </a:extLst>
          </p:cNvPr>
          <p:cNvSpPr/>
          <p:nvPr/>
        </p:nvSpPr>
        <p:spPr>
          <a:xfrm>
            <a:off x="10091089" y="5373805"/>
            <a:ext cx="167697" cy="21572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>
              <a:solidFill>
                <a:srgbClr val="64CFBA"/>
              </a:solidFill>
              <a:latin typeface="Open Sans"/>
            </a:endParaRPr>
          </a:p>
        </p:txBody>
      </p:sp>
      <p:pic>
        <p:nvPicPr>
          <p:cNvPr id="94" name="Graphic 93" descr="Link with solid fill">
            <a:extLst>
              <a:ext uri="{FF2B5EF4-FFF2-40B4-BE49-F238E27FC236}">
                <a16:creationId xmlns:a16="http://schemas.microsoft.com/office/drawing/2014/main" id="{1A2FEDD2-0B93-58A4-28F5-5C0AA1E42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044" y="5679428"/>
            <a:ext cx="329670" cy="328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F417AC-3CED-EE84-CBC3-5C5F9FB64B02}"/>
              </a:ext>
            </a:extLst>
          </p:cNvPr>
          <p:cNvSpPr txBox="1"/>
          <p:nvPr/>
        </p:nvSpPr>
        <p:spPr>
          <a:xfrm>
            <a:off x="11006099" y="5670723"/>
            <a:ext cx="516107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1650">
                <a:solidFill>
                  <a:srgbClr val="000000"/>
                </a:solidFill>
                <a:latin typeface="Arial" panose="020B0604020202020204"/>
                <a:hlinkClick r:id="rId6"/>
              </a:rPr>
              <a:t>Ingest data | </a:t>
            </a:r>
            <a:r>
              <a:rPr lang="en-GB" sz="1650" err="1">
                <a:solidFill>
                  <a:srgbClr val="000000"/>
                </a:solidFill>
                <a:latin typeface="Arial" panose="020B0604020202020204"/>
                <a:hlinkClick r:id="rId6"/>
              </a:rPr>
              <a:t>CluedIn</a:t>
            </a:r>
            <a:r>
              <a:rPr lang="en-GB" sz="1650">
                <a:solidFill>
                  <a:srgbClr val="000000"/>
                </a:solidFill>
                <a:latin typeface="Arial" panose="020B0604020202020204"/>
                <a:hlinkClick r:id="rId6"/>
              </a:rPr>
              <a:t> Documentation</a:t>
            </a:r>
            <a:endParaRPr lang="en-GB" sz="165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D9342-96DC-3AEF-DC8C-E028BF53165D}"/>
              </a:ext>
            </a:extLst>
          </p:cNvPr>
          <p:cNvSpPr txBox="1"/>
          <p:nvPr/>
        </p:nvSpPr>
        <p:spPr>
          <a:xfrm>
            <a:off x="10091090" y="4312322"/>
            <a:ext cx="73387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2100" dirty="0">
                <a:solidFill>
                  <a:srgbClr val="FFFFFF"/>
                </a:solidFill>
                <a:latin typeface="Arial" panose="020B0604020202020204"/>
              </a:rPr>
              <a:t>Before you get down to practice, make sure you are comfortable with data ingestion, mapping, and deduplication. </a:t>
            </a:r>
            <a:endParaRPr lang="en-LT" sz="2100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044D5E72-772D-B9E9-5665-7955A149EC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pic>
        <p:nvPicPr>
          <p:cNvPr id="8" name="Graphic 7" descr="Link with solid fill">
            <a:extLst>
              <a:ext uri="{FF2B5EF4-FFF2-40B4-BE49-F238E27FC236}">
                <a16:creationId xmlns:a16="http://schemas.microsoft.com/office/drawing/2014/main" id="{11F5C64C-4773-1CAC-7144-17809D229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17044" y="6249828"/>
            <a:ext cx="329670" cy="328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544119-19DF-FEC1-133B-09FFE92055ED}"/>
              </a:ext>
            </a:extLst>
          </p:cNvPr>
          <p:cNvSpPr txBox="1"/>
          <p:nvPr/>
        </p:nvSpPr>
        <p:spPr>
          <a:xfrm>
            <a:off x="11006099" y="6241123"/>
            <a:ext cx="516107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1650">
                <a:solidFill>
                  <a:srgbClr val="000000"/>
                </a:solidFill>
                <a:latin typeface="Arial" panose="020B0604020202020204"/>
                <a:hlinkClick r:id="rId10"/>
              </a:rPr>
              <a:t>1.1. Ingestion | </a:t>
            </a:r>
            <a:r>
              <a:rPr lang="en-GB" sz="1650" err="1">
                <a:solidFill>
                  <a:srgbClr val="000000"/>
                </a:solidFill>
                <a:latin typeface="Arial" panose="020B0604020202020204"/>
                <a:hlinkClick r:id="rId10"/>
              </a:rPr>
              <a:t>CluedIn</a:t>
            </a:r>
            <a:r>
              <a:rPr lang="en-GB" sz="1650">
                <a:solidFill>
                  <a:srgbClr val="000000"/>
                </a:solidFill>
                <a:latin typeface="Arial" panose="020B0604020202020204"/>
                <a:hlinkClick r:id="rId10"/>
              </a:rPr>
              <a:t> Documentation</a:t>
            </a:r>
            <a:endParaRPr lang="en-GB" sz="165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5" name="Graphic 4" descr="Link with solid fill">
            <a:extLst>
              <a:ext uri="{FF2B5EF4-FFF2-40B4-BE49-F238E27FC236}">
                <a16:creationId xmlns:a16="http://schemas.microsoft.com/office/drawing/2014/main" id="{17ECE5AA-45F8-30D8-31C3-063B96B27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17044" y="6828933"/>
            <a:ext cx="329670" cy="328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7E9EC0-8AB6-18E2-2A63-2D1888C36A9E}"/>
              </a:ext>
            </a:extLst>
          </p:cNvPr>
          <p:cNvSpPr txBox="1"/>
          <p:nvPr/>
        </p:nvSpPr>
        <p:spPr>
          <a:xfrm>
            <a:off x="11006099" y="6820228"/>
            <a:ext cx="516107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1650" dirty="0">
                <a:solidFill>
                  <a:srgbClr val="000000"/>
                </a:solidFill>
                <a:latin typeface="Arial" panose="020B0604020202020204"/>
                <a:hlinkClick r:id="rId11"/>
              </a:rPr>
              <a:t>Deduplicate data | </a:t>
            </a:r>
            <a:r>
              <a:rPr lang="en-GB" sz="1650" dirty="0" err="1">
                <a:solidFill>
                  <a:srgbClr val="000000"/>
                </a:solidFill>
                <a:latin typeface="Arial" panose="020B0604020202020204"/>
                <a:hlinkClick r:id="rId11"/>
              </a:rPr>
              <a:t>CluedIn</a:t>
            </a:r>
            <a:r>
              <a:rPr lang="en-GB" sz="1650" dirty="0">
                <a:solidFill>
                  <a:srgbClr val="000000"/>
                </a:solidFill>
                <a:latin typeface="Arial" panose="020B0604020202020204"/>
                <a:hlinkClick r:id="rId11"/>
              </a:rPr>
              <a:t> Documentation</a:t>
            </a:r>
            <a:endParaRPr lang="en-GB" sz="165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415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0E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5D4183-FF07-30B9-3613-91611171D914}"/>
              </a:ext>
            </a:extLst>
          </p:cNvPr>
          <p:cNvSpPr/>
          <p:nvPr/>
        </p:nvSpPr>
        <p:spPr>
          <a:xfrm>
            <a:off x="0" y="-12946"/>
            <a:ext cx="9425530" cy="1032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78DE-16A3-3C75-34F8-8524084D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81919-7EC5-DB7D-4367-BEFEE65F7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05"/>
          <a:stretch>
            <a:fillRect/>
          </a:stretch>
        </p:blipFill>
        <p:spPr>
          <a:xfrm>
            <a:off x="0" y="0"/>
            <a:ext cx="9425530" cy="103026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D1F56D-1908-1F1A-8ABF-A9B4FDA78E45}"/>
              </a:ext>
            </a:extLst>
          </p:cNvPr>
          <p:cNvSpPr/>
          <p:nvPr/>
        </p:nvSpPr>
        <p:spPr>
          <a:xfrm>
            <a:off x="5024" y="2230585"/>
            <a:ext cx="9420506" cy="8081099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BD97717-C695-C8A4-D547-B468FB4B7A2A}"/>
              </a:ext>
            </a:extLst>
          </p:cNvPr>
          <p:cNvSpPr txBox="1">
            <a:spLocks/>
          </p:cNvSpPr>
          <p:nvPr/>
        </p:nvSpPr>
        <p:spPr>
          <a:xfrm>
            <a:off x="1262322" y="6645749"/>
            <a:ext cx="5520018" cy="261969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chemeClr val="bg1"/>
                </a:solidFill>
              </a:rPr>
              <a:t>What’s next?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EED561-DD70-8641-7D67-ABFB3191C9A5}"/>
              </a:ext>
            </a:extLst>
          </p:cNvPr>
          <p:cNvGrpSpPr/>
          <p:nvPr/>
        </p:nvGrpSpPr>
        <p:grpSpPr>
          <a:xfrm>
            <a:off x="8403975" y="9067527"/>
            <a:ext cx="1275441" cy="1244154"/>
            <a:chOff x="5599301" y="6045018"/>
            <a:chExt cx="850294" cy="8294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6C52D6-42A7-8469-F56F-25B9D7B29958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6D6FF9-CF08-027A-EFB1-FBF46C13081D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1" name="Graphic 10" descr="Caret Up with solid fill">
                <a:extLst>
                  <a:ext uri="{FF2B5EF4-FFF2-40B4-BE49-F238E27FC236}">
                    <a16:creationId xmlns:a16="http://schemas.microsoft.com/office/drawing/2014/main" id="{0695AC43-0124-9ECE-BA23-485E7088E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94A9BD-7F4E-B441-34DA-85B7DAC7EE6A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65B3FF-8DEF-8168-1139-E6282600D692}"/>
              </a:ext>
            </a:extLst>
          </p:cNvPr>
          <p:cNvSpPr/>
          <p:nvPr/>
        </p:nvSpPr>
        <p:spPr>
          <a:xfrm>
            <a:off x="8249123" y="3134136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DF59-2442-4A4A-2BE4-7B083629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809" y="3693339"/>
            <a:ext cx="6398613" cy="1039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/>
              <a:t>Learn more about AI agents in our documentation portal.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491743E-251D-F640-2AFB-392DE073CF27}"/>
              </a:ext>
            </a:extLst>
          </p:cNvPr>
          <p:cNvSpPr/>
          <p:nvPr/>
        </p:nvSpPr>
        <p:spPr>
          <a:xfrm>
            <a:off x="8249123" y="5609414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F621668-CA3D-187F-EF69-747ECDBF4A69}"/>
              </a:ext>
            </a:extLst>
          </p:cNvPr>
          <p:cNvSpPr txBox="1">
            <a:spLocks/>
          </p:cNvSpPr>
          <p:nvPr/>
        </p:nvSpPr>
        <p:spPr>
          <a:xfrm>
            <a:off x="10040922" y="5876925"/>
            <a:ext cx="6761178" cy="152923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3000" b="1" dirty="0">
                <a:highlight>
                  <a:srgbClr val="2EF2A2"/>
                </a:highlight>
              </a:rPr>
              <a:t>Next session:</a:t>
            </a:r>
            <a:r>
              <a:rPr lang="en-GB" sz="3000" b="1" dirty="0"/>
              <a:t> </a:t>
            </a:r>
            <a:r>
              <a:rPr lang="en-GB" sz="3000" dirty="0"/>
              <a:t>Using </a:t>
            </a:r>
            <a:r>
              <a:rPr lang="en-US" sz="3000" dirty="0"/>
              <a:t>AI agents to suggest data quality rules.</a:t>
            </a:r>
          </a:p>
        </p:txBody>
      </p:sp>
      <p:pic>
        <p:nvPicPr>
          <p:cNvPr id="27" name="Graphic 26" descr="Information with solid fill">
            <a:extLst>
              <a:ext uri="{FF2B5EF4-FFF2-40B4-BE49-F238E27FC236}">
                <a16:creationId xmlns:a16="http://schemas.microsoft.com/office/drawing/2014/main" id="{F5DF31FC-A354-0BF5-4EBE-F761F184F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3360" y="3693339"/>
            <a:ext cx="961283" cy="961283"/>
          </a:xfrm>
          <a:prstGeom prst="rect">
            <a:avLst/>
          </a:prstGeom>
        </p:spPr>
      </p:pic>
      <p:pic>
        <p:nvPicPr>
          <p:cNvPr id="29" name="Graphic 28" descr="End with solid fill">
            <a:extLst>
              <a:ext uri="{FF2B5EF4-FFF2-40B4-BE49-F238E27FC236}">
                <a16:creationId xmlns:a16="http://schemas.microsoft.com/office/drawing/2014/main" id="{62354DC0-9A7C-7339-01FD-1360D1FB5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63360" y="6127079"/>
            <a:ext cx="1166441" cy="11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9811"/>
      </p:ext>
    </p:extLst>
  </p:cSld>
  <p:clrMapOvr>
    <a:masterClrMapping/>
  </p:clrMapOvr>
</p:sld>
</file>

<file path=ppt/theme/theme1.xml><?xml version="1.0" encoding="utf-8"?>
<a:theme xmlns:a="http://schemas.openxmlformats.org/drawingml/2006/main" name="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2.xml><?xml version="1.0" encoding="utf-8"?>
<a:theme xmlns:a="http://schemas.openxmlformats.org/drawingml/2006/main" name="CluedIn-theme-2025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heme-2025" id="{267905ED-446D-714C-B32E-B3F20864594D}" vid="{40375CDF-7EDD-0E4C-B0DD-C2926B597CDF}"/>
    </a:ext>
  </a:extLst>
</a:theme>
</file>

<file path=ppt/theme/theme3.xml><?xml version="1.0" encoding="utf-8"?>
<a:theme xmlns:a="http://schemas.openxmlformats.org/drawingml/2006/main" name="1_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4.xml><?xml version="1.0" encoding="utf-8"?>
<a:theme xmlns:a="http://schemas.openxmlformats.org/drawingml/2006/main" name="1_CluedIn-theme-2025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heme-2025" id="{267905ED-446D-714C-B32E-B3F20864594D}" vid="{40375CDF-7EDD-0E4C-B0DD-C2926B597CD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C11FCD8DC8749ABDD709345942B36" ma:contentTypeVersion="19" ma:contentTypeDescription="Create a new document." ma:contentTypeScope="" ma:versionID="a8b376356d2ec6f0d6848a058e923152">
  <xsd:schema xmlns:xsd="http://www.w3.org/2001/XMLSchema" xmlns:xs="http://www.w3.org/2001/XMLSchema" xmlns:p="http://schemas.microsoft.com/office/2006/metadata/properties" xmlns:ns2="a34941db-1617-495b-b0ef-3e2b3c180289" xmlns:ns3="2132f155-a075-45b1-b535-0b465d57d705" targetNamespace="http://schemas.microsoft.com/office/2006/metadata/properties" ma:root="true" ma:fieldsID="8eeee10a6c44effd0d01505e031cad7a" ns2:_="" ns3:_="">
    <xsd:import namespace="a34941db-1617-495b-b0ef-3e2b3c180289"/>
    <xsd:import namespace="2132f155-a075-45b1-b535-0b465d57d7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941db-1617-495b-b0ef-3e2b3c18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670bf-ee23-407e-abc1-4d47340abb6e}" ma:internalName="TaxCatchAll" ma:showField="CatchAllData" ma:web="a34941db-1617-495b-b0ef-3e2b3c18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2f155-a075-45b1-b535-0b465d57d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a89a57-4440-4432-b699-411a4b5ec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32f155-a075-45b1-b535-0b465d57d705">
      <Terms xmlns="http://schemas.microsoft.com/office/infopath/2007/PartnerControls"/>
    </lcf76f155ced4ddcb4097134ff3c332f>
    <TaxCatchAll xmlns="a34941db-1617-495b-b0ef-3e2b3c180289" xsi:nil="true"/>
    <SharedWithUsers xmlns="a34941db-1617-495b-b0ef-3e2b3c180289">
      <UserInfo>
        <DisplayName>Natasha Scott</DisplayName>
        <AccountId>372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DFB0A7F-F790-42B0-825E-72D150DC58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68B81-13F1-4DD9-A768-3A0E36A46B39}">
  <ds:schemaRefs>
    <ds:schemaRef ds:uri="2132f155-a075-45b1-b535-0b465d57d705"/>
    <ds:schemaRef ds:uri="a34941db-1617-495b-b0ef-3e2b3c1802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832D56-4360-43C7-9FF2-B742F501B18F}">
  <ds:schemaRefs>
    <ds:schemaRef ds:uri="2132f155-a075-45b1-b535-0b465d57d705"/>
    <ds:schemaRef ds:uri="a34941db-1617-495b-b0ef-3e2b3c180289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CluedIn-Training-Template</Template>
  <TotalTime>4285</TotalTime>
  <Words>309</Words>
  <Application>Microsoft Office PowerPoint</Application>
  <PresentationFormat>Custom</PresentationFormat>
  <Paragraphs>41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Open Sans</vt:lpstr>
      <vt:lpstr>Open Sans bold</vt:lpstr>
      <vt:lpstr>Open Sans Extrabold</vt:lpstr>
      <vt:lpstr>CluedIn-Training-Template</vt:lpstr>
      <vt:lpstr>CluedIn-theme-2025</vt:lpstr>
      <vt:lpstr>1_CluedIn-Training-Template</vt:lpstr>
      <vt:lpstr>1_CluedIn-theme-2025</vt:lpstr>
      <vt:lpstr>PowerPoint Presentation</vt:lpstr>
      <vt:lpstr>Session Goal</vt:lpstr>
      <vt:lpstr>The data  we’ll use</vt:lpstr>
      <vt:lpstr>PowerPoint Presentation</vt:lpstr>
      <vt:lpstr>PowerPoint Presentation</vt:lpstr>
      <vt:lpstr>Demo summary</vt:lpstr>
      <vt:lpstr>Recommended materials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Girončikienė</dc:creator>
  <cp:lastModifiedBy>Iryna Sushko</cp:lastModifiedBy>
  <cp:revision>3</cp:revision>
  <dcterms:created xsi:type="dcterms:W3CDTF">2022-06-22T13:00:19Z</dcterms:created>
  <dcterms:modified xsi:type="dcterms:W3CDTF">2025-10-10T10:52:52Z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0x010100042C11FCD8DC8749ABDD709345942B36</vt:lpwstr>
  </property>
  <property fmtid="{D5CDD505-2E9C-101B-9397-08002B2CF9AE}" pid="3" name="MediaServiceImageTags">
    <vt:lpwstr/>
  </property>
</Properties>
</file>