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75" r:id="rId2"/>
  </p:sldMasterIdLst>
  <p:notesMasterIdLst>
    <p:notesMasterId r:id="rId17"/>
  </p:notesMasterIdLst>
  <p:sldIdLst>
    <p:sldId id="3733" r:id="rId3"/>
    <p:sldId id="3742" r:id="rId4"/>
    <p:sldId id="3740" r:id="rId5"/>
    <p:sldId id="3744" r:id="rId6"/>
    <p:sldId id="3656" r:id="rId7"/>
    <p:sldId id="275" r:id="rId8"/>
    <p:sldId id="278" r:id="rId9"/>
    <p:sldId id="3737" r:id="rId10"/>
    <p:sldId id="281" r:id="rId11"/>
    <p:sldId id="3738" r:id="rId12"/>
    <p:sldId id="277" r:id="rId13"/>
    <p:sldId id="3739" r:id="rId14"/>
    <p:sldId id="3741" r:id="rId15"/>
    <p:sldId id="36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32795D7-73F7-3403-B483-3114F966ADD8}" name="Margeaux dos Santos" initials="Md" userId="S::mds@cluedin.com::f4021ffd-9672-40ec-aeca-4c8f844c280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70C0"/>
    <a:srgbClr val="ACB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91" autoAdjust="0"/>
    <p:restoredTop sz="91311" autoAdjust="0"/>
  </p:normalViewPr>
  <p:slideViewPr>
    <p:cSldViewPr snapToGrid="0">
      <p:cViewPr varScale="1">
        <p:scale>
          <a:sx n="97" d="100"/>
          <a:sy n="97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78447-3AC3-458A-A3B0-AFC48D9F0009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530DA-85F2-4A2F-9AE7-D3162FDC7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66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1E1362-0C3E-D143-921B-DB90326FF4D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3411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Data engineer role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1E1362-0C3E-D143-921B-DB90326FF4D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118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Include the required audience</a:t>
            </a:r>
          </a:p>
          <a:p>
            <a:r>
              <a:rPr lang="en-GB" dirty="0"/>
              <a:t>MS integration? One presentation to explain the different integrations.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530DA-85F2-4A2F-9AE7-D3162FDC788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455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Suggested timeline and time period to complete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530DA-85F2-4A2F-9AE7-D3162FDC788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631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530DA-85F2-4A2F-9AE7-D3162FDC788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681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lot: limited to most important </a:t>
            </a:r>
            <a:r>
              <a:rPr lang="en-GB" dirty="0" err="1"/>
              <a:t>ie</a:t>
            </a:r>
            <a:r>
              <a:rPr lang="en-GB" dirty="0"/>
              <a:t> getting started, release notes, key terms &amp; features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1E1362-0C3E-D143-921B-DB90326FF4D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213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-slide-sim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2001F8D-4B8C-CCDA-2A77-6858E0ACFD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8748" y="4684642"/>
            <a:ext cx="4290391" cy="884583"/>
          </a:xfrm>
        </p:spPr>
        <p:txBody>
          <a:bodyPr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Add contact / presenters details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590EF76-0BDE-5823-F1C3-C6D43AE9B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8748" y="2694746"/>
            <a:ext cx="5753652" cy="15724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Enter headline text here</a:t>
            </a:r>
          </a:p>
        </p:txBody>
      </p:sp>
    </p:spTree>
    <p:extLst>
      <p:ext uri="{BB962C8B-B14F-4D97-AF65-F5344CB8AC3E}">
        <p14:creationId xmlns:p14="http://schemas.microsoft.com/office/powerpoint/2010/main" val="45731614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Slide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5996645"/>
            <a:ext cx="956398" cy="3051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95063"/>
            <a:ext cx="5367889" cy="1708257"/>
          </a:xfrm>
        </p:spPr>
        <p:txBody>
          <a:bodyPr>
            <a:normAutofit/>
          </a:bodyPr>
          <a:lstStyle>
            <a:lvl1pPr algn="l">
              <a:defRPr sz="9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844413"/>
            <a:ext cx="10193338" cy="9631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4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/>
        </p:nvSpPr>
        <p:spPr>
          <a:xfrm>
            <a:off x="1245086" y="640648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14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838200" y="626649"/>
            <a:ext cx="342878" cy="34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4378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Slide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5996645"/>
            <a:ext cx="956398" cy="3051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95063"/>
            <a:ext cx="5367889" cy="1708257"/>
          </a:xfrm>
        </p:spPr>
        <p:txBody>
          <a:bodyPr>
            <a:normAutofit/>
          </a:bodyPr>
          <a:lstStyle>
            <a:lvl1pPr algn="l">
              <a:defRPr sz="9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844413"/>
            <a:ext cx="10193338" cy="9631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4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/>
        </p:nvSpPr>
        <p:spPr>
          <a:xfrm>
            <a:off x="1245086" y="640648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14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838200" y="626649"/>
            <a:ext cx="342878" cy="34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516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Slide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5996645"/>
            <a:ext cx="956398" cy="3051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95063"/>
            <a:ext cx="5367889" cy="1708257"/>
          </a:xfrm>
        </p:spPr>
        <p:txBody>
          <a:bodyPr>
            <a:normAutofit/>
          </a:bodyPr>
          <a:lstStyle>
            <a:lvl1pPr algn="l">
              <a:defRPr sz="9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844413"/>
            <a:ext cx="10193338" cy="9631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4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/>
        </p:nvSpPr>
        <p:spPr>
          <a:xfrm>
            <a:off x="1245086" y="640648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14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838200" y="626649"/>
            <a:ext cx="342878" cy="34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0612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Slide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5996645"/>
            <a:ext cx="956398" cy="3051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95063"/>
            <a:ext cx="5367889" cy="1708257"/>
          </a:xfrm>
        </p:spPr>
        <p:txBody>
          <a:bodyPr>
            <a:normAutofit/>
          </a:bodyPr>
          <a:lstStyle>
            <a:lvl1pPr algn="l">
              <a:defRPr sz="9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844413"/>
            <a:ext cx="10193338" cy="9631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4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/>
        </p:nvSpPr>
        <p:spPr>
          <a:xfrm>
            <a:off x="1245086" y="640648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14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838200" y="626649"/>
            <a:ext cx="342878" cy="34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0460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3857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-8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/>
        </p:nvSpPr>
        <p:spPr>
          <a:xfrm>
            <a:off x="781405" y="1496270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/>
        </p:nvSpPr>
        <p:spPr>
          <a:xfrm>
            <a:off x="3456478" y="1511333"/>
            <a:ext cx="2596816" cy="218148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/>
        </p:nvSpPr>
        <p:spPr>
          <a:xfrm>
            <a:off x="3456478" y="3800045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/>
        </p:nvSpPr>
        <p:spPr>
          <a:xfrm>
            <a:off x="6131551" y="1511333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/>
        </p:nvSpPr>
        <p:spPr>
          <a:xfrm>
            <a:off x="781405" y="3800045"/>
            <a:ext cx="2596816" cy="218148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/>
        </p:nvSpPr>
        <p:spPr>
          <a:xfrm>
            <a:off x="6131551" y="3800045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: Rounded Corners 38">
            <a:extLst>
              <a:ext uri="{FF2B5EF4-FFF2-40B4-BE49-F238E27FC236}">
                <a16:creationId xmlns:a16="http://schemas.microsoft.com/office/drawing/2014/main" id="{C0C41CC9-1927-7BC4-5B1E-4AA8AE7F5847}"/>
              </a:ext>
            </a:extLst>
          </p:cNvPr>
          <p:cNvSpPr/>
          <p:nvPr/>
        </p:nvSpPr>
        <p:spPr>
          <a:xfrm>
            <a:off x="8806623" y="3800045"/>
            <a:ext cx="2596816" cy="218148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: Rounded Corners 31">
            <a:extLst>
              <a:ext uri="{FF2B5EF4-FFF2-40B4-BE49-F238E27FC236}">
                <a16:creationId xmlns:a16="http://schemas.microsoft.com/office/drawing/2014/main" id="{85D1C6AC-4B27-915E-93D4-EE7AB6783E78}"/>
              </a:ext>
            </a:extLst>
          </p:cNvPr>
          <p:cNvSpPr/>
          <p:nvPr/>
        </p:nvSpPr>
        <p:spPr>
          <a:xfrm>
            <a:off x="8806623" y="1511333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/>
        </p:nvSpPr>
        <p:spPr>
          <a:xfrm>
            <a:off x="980683" y="16511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 dirty="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0683" y="2413010"/>
            <a:ext cx="2205519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 dirty="0"/>
              <a:t>Add text here</a:t>
            </a:r>
            <a:endParaRPr lang="en-LT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/>
        </p:nvSpPr>
        <p:spPr>
          <a:xfrm>
            <a:off x="3661409" y="16511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 dirty="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61409" y="2413010"/>
            <a:ext cx="2205519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 dirty="0"/>
              <a:t>Add text here</a:t>
            </a:r>
            <a:endParaRPr lang="en-LT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F47091-3120-5602-180E-08859D2D5DA5}"/>
              </a:ext>
            </a:extLst>
          </p:cNvPr>
          <p:cNvSpPr txBox="1"/>
          <p:nvPr/>
        </p:nvSpPr>
        <p:spPr>
          <a:xfrm>
            <a:off x="6325096" y="16511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 dirty="0">
                <a:solidFill>
                  <a:srgbClr val="000000"/>
                </a:solidFill>
              </a:rPr>
              <a:t>03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25096" y="2413010"/>
            <a:ext cx="2205519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 dirty="0"/>
              <a:t>Add text here</a:t>
            </a:r>
            <a:endParaRPr lang="en-LT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E47B51-A82B-6D28-A69E-87D887AC6FB3}"/>
              </a:ext>
            </a:extLst>
          </p:cNvPr>
          <p:cNvSpPr txBox="1"/>
          <p:nvPr/>
        </p:nvSpPr>
        <p:spPr>
          <a:xfrm>
            <a:off x="8988782" y="16511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 dirty="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AD6D88B6-1F71-AAED-03B4-E85451E74D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88782" y="2413010"/>
            <a:ext cx="2205519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 dirty="0"/>
              <a:t>Add text here</a:t>
            </a:r>
            <a:endParaRPr lang="en-LT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/>
        </p:nvSpPr>
        <p:spPr>
          <a:xfrm>
            <a:off x="980683" y="398546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 dirty="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0683" y="4747286"/>
            <a:ext cx="2205519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 dirty="0"/>
              <a:t>Add text here</a:t>
            </a:r>
            <a:endParaRPr lang="en-LT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/>
        </p:nvSpPr>
        <p:spPr>
          <a:xfrm>
            <a:off x="3661409" y="398546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 dirty="0">
                <a:solidFill>
                  <a:srgbClr val="000000"/>
                </a:solidFill>
              </a:rPr>
              <a:t>06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61409" y="4747286"/>
            <a:ext cx="2205519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 dirty="0"/>
              <a:t>Add text here</a:t>
            </a:r>
            <a:endParaRPr lang="en-LT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EE06CA-C6E0-CDAB-7206-7966C2C91B2C}"/>
              </a:ext>
            </a:extLst>
          </p:cNvPr>
          <p:cNvSpPr txBox="1"/>
          <p:nvPr/>
        </p:nvSpPr>
        <p:spPr>
          <a:xfrm>
            <a:off x="6325096" y="398546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 dirty="0">
                <a:solidFill>
                  <a:srgbClr val="000000"/>
                </a:solidFill>
              </a:rPr>
              <a:t>07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5096" y="4747286"/>
            <a:ext cx="2205519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 dirty="0"/>
              <a:t>Add text here</a:t>
            </a:r>
            <a:endParaRPr lang="en-LT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EE518D-037E-FAA0-2253-C732F3A54069}"/>
              </a:ext>
            </a:extLst>
          </p:cNvPr>
          <p:cNvSpPr txBox="1"/>
          <p:nvPr/>
        </p:nvSpPr>
        <p:spPr>
          <a:xfrm>
            <a:off x="8988782" y="398546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 dirty="0">
                <a:solidFill>
                  <a:srgbClr val="000000"/>
                </a:solidFill>
              </a:rPr>
              <a:t>08</a:t>
            </a:r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1CF083DF-B991-DF8C-E303-3A59D7AF14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88782" y="4747286"/>
            <a:ext cx="2205519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 dirty="0"/>
              <a:t>Add text here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364748696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-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/>
        </p:nvSpPr>
        <p:spPr>
          <a:xfrm>
            <a:off x="781404" y="1496270"/>
            <a:ext cx="3454725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/>
        </p:nvSpPr>
        <p:spPr>
          <a:xfrm>
            <a:off x="4340239" y="1511333"/>
            <a:ext cx="3454725" cy="218148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/>
        </p:nvSpPr>
        <p:spPr>
          <a:xfrm>
            <a:off x="4340239" y="3800045"/>
            <a:ext cx="3454725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/>
        </p:nvSpPr>
        <p:spPr>
          <a:xfrm>
            <a:off x="7899074" y="1511333"/>
            <a:ext cx="3454725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/>
        </p:nvSpPr>
        <p:spPr>
          <a:xfrm>
            <a:off x="781404" y="3800045"/>
            <a:ext cx="3454725" cy="218148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/>
        </p:nvSpPr>
        <p:spPr>
          <a:xfrm>
            <a:off x="7899074" y="3800045"/>
            <a:ext cx="3454725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/>
        </p:nvSpPr>
        <p:spPr>
          <a:xfrm>
            <a:off x="980683" y="16511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 dirty="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0683" y="2413010"/>
            <a:ext cx="3051764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 dirty="0"/>
              <a:t>Add text here</a:t>
            </a:r>
            <a:endParaRPr lang="en-LT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/>
        </p:nvSpPr>
        <p:spPr>
          <a:xfrm>
            <a:off x="4558770" y="16511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 dirty="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58770" y="2413010"/>
            <a:ext cx="3051764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 dirty="0"/>
              <a:t>Add text here</a:t>
            </a:r>
            <a:endParaRPr lang="en-LT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F47091-3120-5602-180E-08859D2D5DA5}"/>
              </a:ext>
            </a:extLst>
          </p:cNvPr>
          <p:cNvSpPr txBox="1"/>
          <p:nvPr/>
        </p:nvSpPr>
        <p:spPr>
          <a:xfrm>
            <a:off x="8119819" y="16511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 dirty="0">
                <a:solidFill>
                  <a:srgbClr val="000000"/>
                </a:solidFill>
              </a:rPr>
              <a:t>03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19819" y="2413010"/>
            <a:ext cx="3051764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 dirty="0"/>
              <a:t>Add text here</a:t>
            </a:r>
            <a:endParaRPr lang="en-LT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/>
        </p:nvSpPr>
        <p:spPr>
          <a:xfrm>
            <a:off x="980683" y="398546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 dirty="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0683" y="4747286"/>
            <a:ext cx="3051764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 dirty="0"/>
              <a:t>Add text here</a:t>
            </a:r>
            <a:endParaRPr lang="en-LT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/>
        </p:nvSpPr>
        <p:spPr>
          <a:xfrm>
            <a:off x="4558770" y="398546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 dirty="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58770" y="4747286"/>
            <a:ext cx="3051764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 dirty="0"/>
              <a:t>Add text here</a:t>
            </a:r>
            <a:endParaRPr lang="en-LT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EE06CA-C6E0-CDAB-7206-7966C2C91B2C}"/>
              </a:ext>
            </a:extLst>
          </p:cNvPr>
          <p:cNvSpPr txBox="1"/>
          <p:nvPr/>
        </p:nvSpPr>
        <p:spPr>
          <a:xfrm>
            <a:off x="8119819" y="398546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 dirty="0">
                <a:solidFill>
                  <a:srgbClr val="000000"/>
                </a:solidFill>
              </a:rPr>
              <a:t>06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19819" y="4747286"/>
            <a:ext cx="3051764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 dirty="0"/>
              <a:t>Add text here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4004076858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-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/>
        </p:nvSpPr>
        <p:spPr>
          <a:xfrm>
            <a:off x="781404" y="1496270"/>
            <a:ext cx="5207729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/>
        </p:nvSpPr>
        <p:spPr>
          <a:xfrm>
            <a:off x="6146071" y="1511333"/>
            <a:ext cx="5207729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/>
        </p:nvSpPr>
        <p:spPr>
          <a:xfrm>
            <a:off x="6146071" y="3800045"/>
            <a:ext cx="5207729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/>
        </p:nvSpPr>
        <p:spPr>
          <a:xfrm>
            <a:off x="781404" y="3800045"/>
            <a:ext cx="5207729" cy="218148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/>
        </p:nvSpPr>
        <p:spPr>
          <a:xfrm>
            <a:off x="980683" y="16511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 dirty="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0683" y="2413010"/>
            <a:ext cx="4698820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 dirty="0"/>
              <a:t>Add text here</a:t>
            </a:r>
            <a:endParaRPr lang="en-LT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/>
        </p:nvSpPr>
        <p:spPr>
          <a:xfrm>
            <a:off x="6410288" y="16511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 dirty="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0288" y="2413010"/>
            <a:ext cx="4698820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 dirty="0"/>
              <a:t>Add text here</a:t>
            </a:r>
            <a:endParaRPr lang="en-LT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/>
        </p:nvSpPr>
        <p:spPr>
          <a:xfrm>
            <a:off x="980683" y="398546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 dirty="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0683" y="4747286"/>
            <a:ext cx="4698820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 dirty="0"/>
              <a:t>Add text here</a:t>
            </a:r>
            <a:endParaRPr lang="en-LT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/>
        </p:nvSpPr>
        <p:spPr>
          <a:xfrm>
            <a:off x="6410288" y="398546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 dirty="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0288" y="4747286"/>
            <a:ext cx="4698820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 dirty="0"/>
              <a:t>Add text here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1286147893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8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/>
        </p:nvSpPr>
        <p:spPr>
          <a:xfrm>
            <a:off x="781405" y="1496270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/>
        </p:nvSpPr>
        <p:spPr>
          <a:xfrm>
            <a:off x="3456478" y="1511333"/>
            <a:ext cx="2596816" cy="218148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/>
        </p:nvSpPr>
        <p:spPr>
          <a:xfrm>
            <a:off x="3456478" y="3800045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/>
        </p:nvSpPr>
        <p:spPr>
          <a:xfrm>
            <a:off x="6131551" y="1511333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/>
        </p:nvSpPr>
        <p:spPr>
          <a:xfrm>
            <a:off x="781405" y="3800045"/>
            <a:ext cx="2596816" cy="218148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/>
        </p:nvSpPr>
        <p:spPr>
          <a:xfrm>
            <a:off x="6131551" y="3800045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: Rounded Corners 38">
            <a:extLst>
              <a:ext uri="{FF2B5EF4-FFF2-40B4-BE49-F238E27FC236}">
                <a16:creationId xmlns:a16="http://schemas.microsoft.com/office/drawing/2014/main" id="{C0C41CC9-1927-7BC4-5B1E-4AA8AE7F5847}"/>
              </a:ext>
            </a:extLst>
          </p:cNvPr>
          <p:cNvSpPr/>
          <p:nvPr/>
        </p:nvSpPr>
        <p:spPr>
          <a:xfrm>
            <a:off x="8806623" y="3800045"/>
            <a:ext cx="2596816" cy="218148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: Rounded Corners 31">
            <a:extLst>
              <a:ext uri="{FF2B5EF4-FFF2-40B4-BE49-F238E27FC236}">
                <a16:creationId xmlns:a16="http://schemas.microsoft.com/office/drawing/2014/main" id="{85D1C6AC-4B27-915E-93D4-EE7AB6783E78}"/>
              </a:ext>
            </a:extLst>
          </p:cNvPr>
          <p:cNvSpPr/>
          <p:nvPr/>
        </p:nvSpPr>
        <p:spPr>
          <a:xfrm>
            <a:off x="8806623" y="1511333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0683" y="2283160"/>
            <a:ext cx="2205519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 dirty="0"/>
              <a:t>Add text here</a:t>
            </a:r>
            <a:endParaRPr lang="en-LT" dirty="0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61409" y="2283160"/>
            <a:ext cx="2205519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 dirty="0"/>
              <a:t>Add text here</a:t>
            </a:r>
            <a:endParaRPr lang="en-LT" dirty="0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25096" y="2283160"/>
            <a:ext cx="2205519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 dirty="0"/>
              <a:t>Add text here</a:t>
            </a:r>
            <a:endParaRPr lang="en-LT" dirty="0"/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AD6D88B6-1F71-AAED-03B4-E85451E74D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88782" y="2283160"/>
            <a:ext cx="2205519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 dirty="0"/>
              <a:t>Add text here</a:t>
            </a:r>
            <a:endParaRPr lang="en-LT" dirty="0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0683" y="4617436"/>
            <a:ext cx="2205519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 dirty="0"/>
              <a:t>Add text here</a:t>
            </a:r>
            <a:endParaRPr lang="en-LT" dirty="0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61409" y="4617436"/>
            <a:ext cx="2205519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 dirty="0"/>
              <a:t>Add text here</a:t>
            </a:r>
            <a:endParaRPr lang="en-LT" dirty="0"/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5096" y="4617436"/>
            <a:ext cx="2205519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 dirty="0"/>
              <a:t>Add text here</a:t>
            </a:r>
            <a:endParaRPr lang="en-LT" dirty="0"/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1CF083DF-B991-DF8C-E303-3A59D7AF14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88782" y="4617436"/>
            <a:ext cx="2205519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 dirty="0"/>
              <a:t>Add text here</a:t>
            </a:r>
            <a:endParaRPr lang="en-LT" dirty="0"/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id="{678BD773-3B84-72DC-9F0B-0626D144A9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0683" y="1798485"/>
            <a:ext cx="2205519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 dirty="0"/>
              <a:t>Add title here</a:t>
            </a:r>
            <a:endParaRPr lang="en-LT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025B1145-EF30-4E1C-8CCB-AA906D0B0E0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50050" y="1798485"/>
            <a:ext cx="2205519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 dirty="0"/>
              <a:t>Add title here</a:t>
            </a:r>
            <a:endParaRPr lang="en-LT" dirty="0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B656D00D-AFEC-8456-79D9-606C4D1CA2B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13737" y="1798485"/>
            <a:ext cx="2205519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 dirty="0"/>
              <a:t>Add title here</a:t>
            </a:r>
            <a:endParaRPr lang="en-LT" dirty="0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808E9F65-5DA9-0D80-D95B-2F59EEF67B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83103" y="1798485"/>
            <a:ext cx="2205519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 dirty="0"/>
              <a:t>Add title here</a:t>
            </a:r>
            <a:endParaRPr lang="en-LT" dirty="0"/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E312BC71-92DB-A6E9-55F0-F57825CC89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0683" y="4093005"/>
            <a:ext cx="2205519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 dirty="0"/>
              <a:t>Add title here</a:t>
            </a:r>
            <a:endParaRPr lang="en-LT" dirty="0"/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D8E92C10-D9D7-831D-9CE1-1298CF40BD7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50050" y="4093005"/>
            <a:ext cx="2205519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 dirty="0"/>
              <a:t>Add title here</a:t>
            </a:r>
            <a:endParaRPr lang="en-LT" dirty="0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00505A22-C00F-69CC-8E49-9963CE6AC8D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13737" y="4093005"/>
            <a:ext cx="2205519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 dirty="0"/>
              <a:t>Add title here</a:t>
            </a:r>
            <a:endParaRPr lang="en-LT" dirty="0"/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FED66EDC-5CC0-C6D2-6909-E225493893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83103" y="4093005"/>
            <a:ext cx="2205519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 dirty="0"/>
              <a:t>Add title here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2429574342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/>
        </p:nvSpPr>
        <p:spPr>
          <a:xfrm>
            <a:off x="781404" y="1496270"/>
            <a:ext cx="3454725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/>
        </p:nvSpPr>
        <p:spPr>
          <a:xfrm>
            <a:off x="4340239" y="1511333"/>
            <a:ext cx="3454725" cy="218148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/>
        </p:nvSpPr>
        <p:spPr>
          <a:xfrm>
            <a:off x="4340239" y="3800045"/>
            <a:ext cx="3454725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/>
        </p:nvSpPr>
        <p:spPr>
          <a:xfrm>
            <a:off x="7899074" y="1511333"/>
            <a:ext cx="3454725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/>
        </p:nvSpPr>
        <p:spPr>
          <a:xfrm>
            <a:off x="781404" y="3800045"/>
            <a:ext cx="3454725" cy="218148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/>
        </p:nvSpPr>
        <p:spPr>
          <a:xfrm>
            <a:off x="7899074" y="3800045"/>
            <a:ext cx="3454725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0683" y="2283160"/>
            <a:ext cx="3051764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 dirty="0"/>
              <a:t>Add text here</a:t>
            </a:r>
            <a:endParaRPr lang="en-LT" dirty="0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58770" y="2283160"/>
            <a:ext cx="3051764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 dirty="0"/>
              <a:t>Add text here</a:t>
            </a:r>
            <a:endParaRPr lang="en-LT" dirty="0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19819" y="2283160"/>
            <a:ext cx="3051764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 dirty="0"/>
              <a:t>Add text here</a:t>
            </a:r>
            <a:endParaRPr lang="en-LT" dirty="0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0683" y="4617436"/>
            <a:ext cx="3051764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 dirty="0"/>
              <a:t>Add text here</a:t>
            </a:r>
            <a:endParaRPr lang="en-LT" dirty="0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58770" y="4617436"/>
            <a:ext cx="3051764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 dirty="0"/>
              <a:t>Add text here</a:t>
            </a:r>
            <a:endParaRPr lang="en-LT" dirty="0"/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19819" y="4617436"/>
            <a:ext cx="3051764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 dirty="0"/>
              <a:t>Add text here</a:t>
            </a:r>
            <a:endParaRPr lang="en-LT" dirty="0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D843A831-1EC5-DD7E-0478-7999F67C24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0683" y="1798485"/>
            <a:ext cx="3051764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 dirty="0"/>
              <a:t>Add title here</a:t>
            </a:r>
            <a:endParaRPr lang="en-LT" dirty="0"/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0B9858AD-9A85-AEA1-181D-553649723B4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0683" y="4093005"/>
            <a:ext cx="3051764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 dirty="0"/>
              <a:t>Add title here</a:t>
            </a:r>
            <a:endParaRPr lang="en-LT" dirty="0"/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8D69F5D8-0F6F-FB53-5AD6-EFE79DE6FA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41731" y="1798485"/>
            <a:ext cx="3051764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 dirty="0"/>
              <a:t>Add title here</a:t>
            </a:r>
            <a:endParaRPr lang="en-LT" dirty="0"/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41D818FA-ABCF-3134-60E6-83D6433EE30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41731" y="4093005"/>
            <a:ext cx="3051764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 dirty="0"/>
              <a:t>Add title here</a:t>
            </a:r>
            <a:endParaRPr lang="en-LT" dirty="0"/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F0588C88-79E6-DCE1-E5B0-6EEDF59CA34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14138" y="1798485"/>
            <a:ext cx="3051764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 dirty="0"/>
              <a:t>Add title here</a:t>
            </a:r>
            <a:endParaRPr lang="en-LT" dirty="0"/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D94EDFD3-99A7-827D-5B7E-EBDD46E1D2A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14138" y="4093005"/>
            <a:ext cx="3051764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 dirty="0"/>
              <a:t>Add title here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2980368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-slide-MDM-mess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8967779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/>
        </p:nvSpPr>
        <p:spPr>
          <a:xfrm>
            <a:off x="781404" y="1496270"/>
            <a:ext cx="5207729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/>
        </p:nvSpPr>
        <p:spPr>
          <a:xfrm>
            <a:off x="6146071" y="1511333"/>
            <a:ext cx="5207729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/>
        </p:nvSpPr>
        <p:spPr>
          <a:xfrm>
            <a:off x="6146071" y="3800045"/>
            <a:ext cx="5207729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/>
        </p:nvSpPr>
        <p:spPr>
          <a:xfrm>
            <a:off x="781404" y="3800045"/>
            <a:ext cx="5207729" cy="218148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0683" y="2305878"/>
            <a:ext cx="4698820" cy="1133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 dirty="0"/>
              <a:t>Add text here</a:t>
            </a:r>
            <a:endParaRPr lang="en-LT" dirty="0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0288" y="2305878"/>
            <a:ext cx="4698820" cy="1133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 dirty="0"/>
              <a:t>Add text here</a:t>
            </a:r>
            <a:endParaRPr lang="en-LT" dirty="0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0683" y="4640154"/>
            <a:ext cx="4698820" cy="1133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 dirty="0"/>
              <a:t>Add text here</a:t>
            </a:r>
            <a:endParaRPr lang="en-LT" dirty="0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0288" y="4640154"/>
            <a:ext cx="4698820" cy="1133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 dirty="0"/>
              <a:t>Add text here</a:t>
            </a:r>
            <a:endParaRPr lang="en-LT" dirty="0"/>
          </a:p>
        </p:txBody>
      </p:sp>
      <p:sp>
        <p:nvSpPr>
          <p:cNvPr id="7" name="Text Placeholder 28">
            <a:extLst>
              <a:ext uri="{FF2B5EF4-FFF2-40B4-BE49-F238E27FC236}">
                <a16:creationId xmlns:a16="http://schemas.microsoft.com/office/drawing/2014/main" id="{DED246E4-C5CC-4A73-2EBF-5561A1F1C0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0683" y="1798485"/>
            <a:ext cx="4698820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 dirty="0"/>
              <a:t>Add title here</a:t>
            </a:r>
            <a:endParaRPr lang="en-LT" dirty="0"/>
          </a:p>
        </p:txBody>
      </p:sp>
      <p:sp>
        <p:nvSpPr>
          <p:cNvPr id="9" name="Text Placeholder 28">
            <a:extLst>
              <a:ext uri="{FF2B5EF4-FFF2-40B4-BE49-F238E27FC236}">
                <a16:creationId xmlns:a16="http://schemas.microsoft.com/office/drawing/2014/main" id="{557DDCFC-6B94-C6DE-3A63-5E9C4AFC72C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0683" y="4093005"/>
            <a:ext cx="4698820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 dirty="0"/>
              <a:t>Add title here</a:t>
            </a:r>
            <a:endParaRPr lang="en-LT" dirty="0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0DFB2A1E-7672-0C36-349D-D40369A2F01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98928" y="1798485"/>
            <a:ext cx="4710179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 dirty="0"/>
              <a:t>Add title here</a:t>
            </a:r>
            <a:endParaRPr lang="en-LT" dirty="0"/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FA6B5D1B-DBA1-296D-E2A5-37749280742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98929" y="4093005"/>
            <a:ext cx="4698820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 dirty="0"/>
              <a:t>Add title here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3002426144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6B13A9-D6F2-A4EC-5249-4EBDDE615453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F2F7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16">
            <a:extLst>
              <a:ext uri="{FF2B5EF4-FFF2-40B4-BE49-F238E27FC236}">
                <a16:creationId xmlns:a16="http://schemas.microsoft.com/office/drawing/2014/main" id="{F50F15AD-973F-379F-38DE-CD0C141D20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8200" y="6206957"/>
            <a:ext cx="956398" cy="30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40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1306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00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842"/>
            <a:ext cx="10515600" cy="4625121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1pPr>
            <a:lvl2pPr>
              <a:lnSpc>
                <a:spcPts val="2400"/>
              </a:lnSpc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2pPr>
            <a:lvl3pPr>
              <a:lnSpc>
                <a:spcPts val="2400"/>
              </a:lnSpc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3pPr>
            <a:lvl4pPr>
              <a:lnSpc>
                <a:spcPts val="2400"/>
              </a:lnSpc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4pPr>
            <a:lvl5pPr>
              <a:lnSpc>
                <a:spcPts val="2400"/>
              </a:lnSpc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81702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 descr="Ray of blue light representing speed">
            <a:extLst>
              <a:ext uri="{FF2B5EF4-FFF2-40B4-BE49-F238E27FC236}">
                <a16:creationId xmlns:a16="http://schemas.microsoft.com/office/drawing/2014/main" id="{8F32B15A-1CE7-00B3-3B68-B6FA0F939CC0}"/>
              </a:ext>
            </a:extLst>
          </p:cNvPr>
          <p:cNvSpPr/>
          <p:nvPr/>
        </p:nvSpPr>
        <p:spPr>
          <a:xfrm>
            <a:off x="0" y="0"/>
            <a:ext cx="3692769" cy="6858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995551"/>
            <a:ext cx="6662530" cy="971306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1270" y="2274579"/>
            <a:ext cx="6662530" cy="3671861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09385" y="450326"/>
            <a:ext cx="744415" cy="23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60511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E39FE43-8E23-C832-0B3E-F49280ABF0FF}"/>
              </a:ext>
            </a:extLst>
          </p:cNvPr>
          <p:cNvSpPr>
            <a:spLocks/>
          </p:cNvSpPr>
          <p:nvPr/>
        </p:nvSpPr>
        <p:spPr>
          <a:xfrm>
            <a:off x="8499231" y="0"/>
            <a:ext cx="3692769" cy="6858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208" y="995551"/>
            <a:ext cx="6662530" cy="971306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208" y="2274579"/>
            <a:ext cx="6662530" cy="3671861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09385" y="450326"/>
            <a:ext cx="744415" cy="23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44338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lef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995551"/>
            <a:ext cx="6662530" cy="971306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1270" y="2274579"/>
            <a:ext cx="6662530" cy="3671861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75000"/>
                  </a:schemeClr>
                </a:solidFill>
              </a:defRPr>
            </a:lvl1pPr>
            <a:lvl2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75000"/>
                  </a:schemeClr>
                </a:solidFill>
              </a:defRPr>
            </a:lvl2pPr>
            <a:lvl3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75000"/>
                  </a:schemeClr>
                </a:solidFill>
              </a:defRPr>
            </a:lvl3pPr>
            <a:lvl4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75000"/>
                  </a:schemeClr>
                </a:solidFill>
              </a:defRPr>
            </a:lvl4pPr>
            <a:lvl5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09385" y="450326"/>
            <a:ext cx="744415" cy="237503"/>
          </a:xfrm>
          <a:prstGeom prst="rect">
            <a:avLst/>
          </a:prstGeom>
        </p:spPr>
      </p:pic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877B2347-1A0F-8AC5-B772-4FFE5BB9C0A3}"/>
              </a:ext>
            </a:extLst>
          </p:cNvPr>
          <p:cNvSpPr>
            <a:spLocks/>
          </p:cNvSpPr>
          <p:nvPr/>
        </p:nvSpPr>
        <p:spPr>
          <a:xfrm>
            <a:off x="-771" y="0"/>
            <a:ext cx="3692770" cy="6858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401096821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s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1306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842"/>
            <a:ext cx="4968922" cy="4625121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9BB1EE-E9BC-4021-84F8-C4D400C1193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23378" y="1551842"/>
            <a:ext cx="5130421" cy="4625121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9" name="Picture 16">
            <a:extLst>
              <a:ext uri="{FF2B5EF4-FFF2-40B4-BE49-F238E27FC236}">
                <a16:creationId xmlns:a16="http://schemas.microsoft.com/office/drawing/2014/main" id="{F52A4919-441E-BFD1-98A3-A3514743B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8200" y="6206957"/>
            <a:ext cx="956398" cy="30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261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-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6">
            <a:extLst>
              <a:ext uri="{FF2B5EF4-FFF2-40B4-BE49-F238E27FC236}">
                <a16:creationId xmlns:a16="http://schemas.microsoft.com/office/drawing/2014/main" id="{712CE6A4-0966-4B6C-8AE2-BE9B7FA54BA3}"/>
              </a:ext>
            </a:extLst>
          </p:cNvPr>
          <p:cNvSpPr/>
          <p:nvPr/>
        </p:nvSpPr>
        <p:spPr>
          <a:xfrm>
            <a:off x="817821" y="2823706"/>
            <a:ext cx="10556358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600">
                <a:solidFill>
                  <a:srgbClr val="68718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 marL="0" marR="0" lvl="0" indent="0" algn="ctr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en-US" sz="3600" b="0" i="0" u="none" strike="noStrike" kern="0" cap="none" spc="-15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Roboto Light" panose="02000000000000000000" pitchFamily="2" charset="0"/>
                <a:sym typeface="Roboto Light"/>
              </a:rPr>
              <a:t>Thank you</a:t>
            </a:r>
            <a:r>
              <a:rPr lang="en-US" sz="3600" spc="-150">
                <a:solidFill>
                  <a:srgbClr val="FFFFFF"/>
                </a:solidFill>
                <a:latin typeface="Open Sans bold"/>
                <a:ea typeface="Roboto Light" panose="02000000000000000000" pitchFamily="2" charset="0"/>
              </a:rPr>
              <a:t> for</a:t>
            </a:r>
          </a:p>
          <a:p>
            <a:pPr marL="0" marR="0" lvl="0" indent="0" algn="ctr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lang="en-US" sz="3600" spc="-150">
                <a:solidFill>
                  <a:srgbClr val="FFFFFF"/>
                </a:solidFill>
                <a:latin typeface="Open Sans bold"/>
                <a:ea typeface="Roboto Light" panose="02000000000000000000" pitchFamily="2" charset="0"/>
              </a:rPr>
              <a:t>y</a:t>
            </a:r>
            <a:r>
              <a:rPr kumimoji="0" lang="en-US" sz="3600" b="0" i="0" u="none" strike="noStrike" kern="0" cap="none" spc="-15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Roboto Light" panose="02000000000000000000" pitchFamily="2" charset="0"/>
                <a:sym typeface="Roboto Light"/>
              </a:rPr>
              <a:t>our time</a:t>
            </a:r>
          </a:p>
        </p:txBody>
      </p:sp>
    </p:spTree>
    <p:extLst>
      <p:ext uri="{BB962C8B-B14F-4D97-AF65-F5344CB8AC3E}">
        <p14:creationId xmlns:p14="http://schemas.microsoft.com/office/powerpoint/2010/main" val="42672500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-Slide-logoBG">
    <p:bg>
      <p:bgPr>
        <a:solidFill>
          <a:srgbClr val="007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9"/>
            <a:ext cx="10515600" cy="132556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divider slide</a:t>
            </a:r>
          </a:p>
        </p:txBody>
      </p:sp>
    </p:spTree>
    <p:extLst>
      <p:ext uri="{BB962C8B-B14F-4D97-AF65-F5344CB8AC3E}">
        <p14:creationId xmlns:p14="http://schemas.microsoft.com/office/powerpoint/2010/main" val="16717733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-Slide-blank">
    <p:bg>
      <p:bgPr>
        <a:solidFill>
          <a:srgbClr val="007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8200" y="6206957"/>
            <a:ext cx="956398" cy="3051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9"/>
            <a:ext cx="10515600" cy="132556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divider slide</a:t>
            </a:r>
          </a:p>
        </p:txBody>
      </p:sp>
    </p:spTree>
    <p:extLst>
      <p:ext uri="{BB962C8B-B14F-4D97-AF65-F5344CB8AC3E}">
        <p14:creationId xmlns:p14="http://schemas.microsoft.com/office/powerpoint/2010/main" val="108226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-slide-with-contact-detail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2001F8D-4B8C-CCDA-2A77-6858E0ACFD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8748" y="4989442"/>
            <a:ext cx="4290391" cy="884583"/>
          </a:xfrm>
        </p:spPr>
        <p:txBody>
          <a:bodyPr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FontTx/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Add contact / presenters details here</a:t>
            </a:r>
          </a:p>
        </p:txBody>
      </p:sp>
    </p:spTree>
    <p:extLst>
      <p:ext uri="{BB962C8B-B14F-4D97-AF65-F5344CB8AC3E}">
        <p14:creationId xmlns:p14="http://schemas.microsoft.com/office/powerpoint/2010/main" val="4168326032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slide-sim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2001F8D-4B8C-CCDA-2A77-6858E0ACFD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8748" y="4684642"/>
            <a:ext cx="4290391" cy="884583"/>
          </a:xfrm>
        </p:spPr>
        <p:txBody>
          <a:bodyPr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Add contact / presenters details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590EF76-0BDE-5823-F1C3-C6D43AE9B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8748" y="2694746"/>
            <a:ext cx="5753652" cy="15724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Enter headline text here</a:t>
            </a:r>
          </a:p>
        </p:txBody>
      </p:sp>
    </p:spTree>
    <p:extLst>
      <p:ext uri="{BB962C8B-B14F-4D97-AF65-F5344CB8AC3E}">
        <p14:creationId xmlns:p14="http://schemas.microsoft.com/office/powerpoint/2010/main" val="30901661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slide-MDM-mess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68460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slide-with-contact-detail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2001F8D-4B8C-CCDA-2A77-6858E0ACFD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8748" y="4989442"/>
            <a:ext cx="4290391" cy="884583"/>
          </a:xfrm>
        </p:spPr>
        <p:txBody>
          <a:bodyPr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FontTx/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Add contact / presenters details here</a:t>
            </a:r>
          </a:p>
        </p:txBody>
      </p:sp>
    </p:spTree>
    <p:extLst>
      <p:ext uri="{BB962C8B-B14F-4D97-AF65-F5344CB8AC3E}">
        <p14:creationId xmlns:p14="http://schemas.microsoft.com/office/powerpoint/2010/main" val="25699220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CA87133-2B42-513F-079E-138106CD0AE3}"/>
              </a:ext>
            </a:extLst>
          </p:cNvPr>
          <p:cNvSpPr/>
          <p:nvPr userDrawn="1"/>
        </p:nvSpPr>
        <p:spPr>
          <a:xfrm>
            <a:off x="9558622" y="1814952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9854317-D315-7E45-D967-11D7FB403103}"/>
              </a:ext>
            </a:extLst>
          </p:cNvPr>
          <p:cNvSpPr>
            <a:spLocks/>
          </p:cNvSpPr>
          <p:nvPr userDrawn="1"/>
        </p:nvSpPr>
        <p:spPr>
          <a:xfrm>
            <a:off x="6924216" y="2656304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6" name="Rounded Rectangle 5" descr="Ray of blue light representing speed">
            <a:extLst>
              <a:ext uri="{FF2B5EF4-FFF2-40B4-BE49-F238E27FC236}">
                <a16:creationId xmlns:a16="http://schemas.microsoft.com/office/drawing/2014/main" id="{4469223F-8DEF-BF5A-3B10-2440D9B0FA5F}"/>
              </a:ext>
            </a:extLst>
          </p:cNvPr>
          <p:cNvSpPr/>
          <p:nvPr userDrawn="1"/>
        </p:nvSpPr>
        <p:spPr>
          <a:xfrm>
            <a:off x="4289808" y="1814952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9E21376-5C50-C0CD-4CB5-DF1B4E8DE7D7}"/>
              </a:ext>
            </a:extLst>
          </p:cNvPr>
          <p:cNvSpPr/>
          <p:nvPr userDrawn="1"/>
        </p:nvSpPr>
        <p:spPr>
          <a:xfrm>
            <a:off x="4289808" y="-1249078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F94658E-06F6-12B4-AAC0-E2388B5303CA}"/>
              </a:ext>
            </a:extLst>
          </p:cNvPr>
          <p:cNvSpPr/>
          <p:nvPr userDrawn="1"/>
        </p:nvSpPr>
        <p:spPr>
          <a:xfrm>
            <a:off x="4289808" y="4878982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AA36FD9-8FF7-1AD7-2436-F3C536617D4A}"/>
              </a:ext>
            </a:extLst>
          </p:cNvPr>
          <p:cNvSpPr/>
          <p:nvPr userDrawn="1"/>
        </p:nvSpPr>
        <p:spPr>
          <a:xfrm>
            <a:off x="6924216" y="-407726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CBE6F01-38EB-4641-9A3B-5CCF411F8F9C}"/>
              </a:ext>
            </a:extLst>
          </p:cNvPr>
          <p:cNvSpPr/>
          <p:nvPr userDrawn="1"/>
        </p:nvSpPr>
        <p:spPr>
          <a:xfrm>
            <a:off x="6924216" y="5720334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97F7464-20D9-7312-1A21-96B981C05272}"/>
              </a:ext>
            </a:extLst>
          </p:cNvPr>
          <p:cNvSpPr/>
          <p:nvPr userDrawn="1"/>
        </p:nvSpPr>
        <p:spPr>
          <a:xfrm>
            <a:off x="9558622" y="-1249078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B69D93E-C439-F95D-34D9-0C41B5CB51A5}"/>
              </a:ext>
            </a:extLst>
          </p:cNvPr>
          <p:cNvSpPr/>
          <p:nvPr userDrawn="1"/>
        </p:nvSpPr>
        <p:spPr>
          <a:xfrm>
            <a:off x="9558622" y="4878982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1E0A77-87FD-5143-08B4-8DDC8C97F3E1}"/>
              </a:ext>
            </a:extLst>
          </p:cNvPr>
          <p:cNvSpPr txBox="1"/>
          <p:nvPr userDrawn="1"/>
        </p:nvSpPr>
        <p:spPr>
          <a:xfrm>
            <a:off x="4473357" y="2189253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17" name="Graphic 16" descr="Arrow Up with solid fill">
            <a:extLst>
              <a:ext uri="{FF2B5EF4-FFF2-40B4-BE49-F238E27FC236}">
                <a16:creationId xmlns:a16="http://schemas.microsoft.com/office/drawing/2014/main" id="{3222B1DD-3B83-4E75-41C7-1BC7A1BD8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151247" y="4146597"/>
            <a:ext cx="342878" cy="3428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05989FF-520C-275B-1599-BAA9078E0EF1}"/>
              </a:ext>
            </a:extLst>
          </p:cNvPr>
          <p:cNvSpPr txBox="1"/>
          <p:nvPr userDrawn="1"/>
        </p:nvSpPr>
        <p:spPr>
          <a:xfrm>
            <a:off x="7143994" y="30054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20" name="Graphic 19" descr="Arrow Up with solid fill">
            <a:extLst>
              <a:ext uri="{FF2B5EF4-FFF2-40B4-BE49-F238E27FC236}">
                <a16:creationId xmlns:a16="http://schemas.microsoft.com/office/drawing/2014/main" id="{0E766ACC-EF67-9D6B-C34C-5512B139D4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8821885" y="4962835"/>
            <a:ext cx="342878" cy="34287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FB5F00F-6088-5766-E28C-A09DE6A6D8D0}"/>
              </a:ext>
            </a:extLst>
          </p:cNvPr>
          <p:cNvSpPr txBox="1"/>
          <p:nvPr userDrawn="1"/>
        </p:nvSpPr>
        <p:spPr>
          <a:xfrm>
            <a:off x="9773342" y="215047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23" name="Graphic 22" descr="Arrow Up with solid fill">
            <a:extLst>
              <a:ext uri="{FF2B5EF4-FFF2-40B4-BE49-F238E27FC236}">
                <a16:creationId xmlns:a16="http://schemas.microsoft.com/office/drawing/2014/main" id="{DCC709F5-C6FA-7305-BA9E-CE332C5EF4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451233" y="4107819"/>
            <a:ext cx="342878" cy="342878"/>
          </a:xfrm>
          <a:prstGeom prst="rect">
            <a:avLst/>
          </a:prstGeom>
        </p:spPr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9443" y="2335213"/>
            <a:ext cx="2135188" cy="97155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4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25347" y="4114800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82145" y="4967911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73342" y="4107819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9150" y="3306763"/>
            <a:ext cx="2914650" cy="13874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1400"/>
              <a:t>Here’s what we’ll cover today to demonstrate how we can bring value to your business</a:t>
            </a:r>
            <a:endParaRPr lang="en-LT" sz="1400"/>
          </a:p>
        </p:txBody>
      </p:sp>
      <p:pic>
        <p:nvPicPr>
          <p:cNvPr id="34" name="Picture 16">
            <a:extLst>
              <a:ext uri="{FF2B5EF4-FFF2-40B4-BE49-F238E27FC236}">
                <a16:creationId xmlns:a16="http://schemas.microsoft.com/office/drawing/2014/main" id="{67B4BC2D-FE2F-B88B-07E2-8BD855D355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8200" y="6206957"/>
            <a:ext cx="956398" cy="30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634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D4016C1-2089-8011-1731-8580140C99F4}"/>
              </a:ext>
            </a:extLst>
          </p:cNvPr>
          <p:cNvSpPr>
            <a:spLocks/>
          </p:cNvSpPr>
          <p:nvPr userDrawn="1"/>
        </p:nvSpPr>
        <p:spPr>
          <a:xfrm>
            <a:off x="7931675" y="568052"/>
            <a:ext cx="3119606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3" name="Rounded Rectangle 2" descr="Ray of blue light representing speed">
            <a:extLst>
              <a:ext uri="{FF2B5EF4-FFF2-40B4-BE49-F238E27FC236}">
                <a16:creationId xmlns:a16="http://schemas.microsoft.com/office/drawing/2014/main" id="{61DF97F6-8F77-DE30-8241-895F0EE0DAF2}"/>
              </a:ext>
            </a:extLst>
          </p:cNvPr>
          <p:cNvSpPr/>
          <p:nvPr userDrawn="1"/>
        </p:nvSpPr>
        <p:spPr>
          <a:xfrm>
            <a:off x="4637989" y="310108"/>
            <a:ext cx="3119606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0BF813A-9FE8-5EB7-15C7-C0AA1E76B682}"/>
              </a:ext>
            </a:extLst>
          </p:cNvPr>
          <p:cNvSpPr/>
          <p:nvPr userDrawn="1"/>
        </p:nvSpPr>
        <p:spPr>
          <a:xfrm>
            <a:off x="7931675" y="3632082"/>
            <a:ext cx="3119606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D611B7-3E1D-8E46-39D8-2BB337B62200}"/>
              </a:ext>
            </a:extLst>
          </p:cNvPr>
          <p:cNvSpPr txBox="1"/>
          <p:nvPr userDrawn="1"/>
        </p:nvSpPr>
        <p:spPr>
          <a:xfrm>
            <a:off x="4869645" y="684409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36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3D812C-3938-1A54-8D84-EF1DB78FD8D0}"/>
              </a:ext>
            </a:extLst>
          </p:cNvPr>
          <p:cNvSpPr txBox="1"/>
          <p:nvPr userDrawn="1"/>
        </p:nvSpPr>
        <p:spPr>
          <a:xfrm>
            <a:off x="8151453" y="917238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36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BF5DB03-6C66-DF59-D47D-2C72DD82FDFC}"/>
              </a:ext>
            </a:extLst>
          </p:cNvPr>
          <p:cNvSpPr/>
          <p:nvPr userDrawn="1"/>
        </p:nvSpPr>
        <p:spPr>
          <a:xfrm>
            <a:off x="4637989" y="3374138"/>
            <a:ext cx="3119606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3EB649-B79A-03E6-BD9C-41417F135E5F}"/>
              </a:ext>
            </a:extLst>
          </p:cNvPr>
          <p:cNvSpPr txBox="1"/>
          <p:nvPr userDrawn="1"/>
        </p:nvSpPr>
        <p:spPr>
          <a:xfrm>
            <a:off x="4855499" y="3709660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3600">
                <a:solidFill>
                  <a:srgbClr val="000000"/>
                </a:solidFill>
              </a:rPr>
              <a:t>03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B398BA4-AE58-E227-BD22-83115D61734F}"/>
              </a:ext>
            </a:extLst>
          </p:cNvPr>
          <p:cNvSpPr txBox="1"/>
          <p:nvPr userDrawn="1"/>
        </p:nvSpPr>
        <p:spPr>
          <a:xfrm>
            <a:off x="8151453" y="3971283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36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9443" y="2335213"/>
            <a:ext cx="2135188" cy="97155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4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55499" y="2616331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9645" y="5641583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45913" y="2861872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9150" y="3306763"/>
            <a:ext cx="2914650" cy="13874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1400"/>
              <a:t>Here’s what we’ll cover today to demonstrate how we can bring value to your business</a:t>
            </a:r>
            <a:endParaRPr lang="en-LT" sz="140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66649851-765D-521E-8E14-469094EB0D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45913" y="5765328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pic>
        <p:nvPicPr>
          <p:cNvPr id="41" name="Picture 16">
            <a:extLst>
              <a:ext uri="{FF2B5EF4-FFF2-40B4-BE49-F238E27FC236}">
                <a16:creationId xmlns:a16="http://schemas.microsoft.com/office/drawing/2014/main" id="{BE57D2E0-0B61-95CD-0AD7-E8CD04D07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8200" y="6206957"/>
            <a:ext cx="956398" cy="30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821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96BD487-CC54-F6C4-A4B4-69AF65E57364}"/>
              </a:ext>
            </a:extLst>
          </p:cNvPr>
          <p:cNvSpPr>
            <a:spLocks/>
          </p:cNvSpPr>
          <p:nvPr userDrawn="1"/>
        </p:nvSpPr>
        <p:spPr>
          <a:xfrm>
            <a:off x="6928780" y="3828017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A88D67A-B685-B1CB-02ED-6A2B9A80B565}"/>
              </a:ext>
            </a:extLst>
          </p:cNvPr>
          <p:cNvSpPr/>
          <p:nvPr userDrawn="1"/>
        </p:nvSpPr>
        <p:spPr>
          <a:xfrm>
            <a:off x="4289807" y="3308476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C0B7BBC-79C0-7269-CDC1-A32CA91E12A8}"/>
              </a:ext>
            </a:extLst>
          </p:cNvPr>
          <p:cNvSpPr/>
          <p:nvPr userDrawn="1"/>
        </p:nvSpPr>
        <p:spPr>
          <a:xfrm>
            <a:off x="9558624" y="2203992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D4016C1-2089-8011-1731-8580140C99F4}"/>
              </a:ext>
            </a:extLst>
          </p:cNvPr>
          <p:cNvSpPr>
            <a:spLocks/>
          </p:cNvSpPr>
          <p:nvPr userDrawn="1"/>
        </p:nvSpPr>
        <p:spPr>
          <a:xfrm>
            <a:off x="6924216" y="763987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3" name="Rounded Rectangle 2" descr="Ray of blue light representing speed">
            <a:extLst>
              <a:ext uri="{FF2B5EF4-FFF2-40B4-BE49-F238E27FC236}">
                <a16:creationId xmlns:a16="http://schemas.microsoft.com/office/drawing/2014/main" id="{61DF97F6-8F77-DE30-8241-895F0EE0DAF2}"/>
              </a:ext>
            </a:extLst>
          </p:cNvPr>
          <p:cNvSpPr/>
          <p:nvPr userDrawn="1"/>
        </p:nvSpPr>
        <p:spPr>
          <a:xfrm>
            <a:off x="4289808" y="244446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D611B7-3E1D-8E46-39D8-2BB337B62200}"/>
              </a:ext>
            </a:extLst>
          </p:cNvPr>
          <p:cNvSpPr txBox="1"/>
          <p:nvPr userDrawn="1"/>
        </p:nvSpPr>
        <p:spPr>
          <a:xfrm>
            <a:off x="4473357" y="618747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19" name="Graphic 18" descr="Arrow Up with solid fill">
            <a:extLst>
              <a:ext uri="{FF2B5EF4-FFF2-40B4-BE49-F238E27FC236}">
                <a16:creationId xmlns:a16="http://schemas.microsoft.com/office/drawing/2014/main" id="{7D8AC4F5-07A3-B097-EF4A-42C440947E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151247" y="2576091"/>
            <a:ext cx="342878" cy="34287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F3D812C-3938-1A54-8D84-EF1DB78FD8D0}"/>
              </a:ext>
            </a:extLst>
          </p:cNvPr>
          <p:cNvSpPr txBox="1"/>
          <p:nvPr userDrawn="1"/>
        </p:nvSpPr>
        <p:spPr>
          <a:xfrm>
            <a:off x="7143994" y="1113173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26" name="Graphic 25" descr="Arrow Up with solid fill">
            <a:extLst>
              <a:ext uri="{FF2B5EF4-FFF2-40B4-BE49-F238E27FC236}">
                <a16:creationId xmlns:a16="http://schemas.microsoft.com/office/drawing/2014/main" id="{B52919E2-BB0E-B494-4F06-4611DADBFC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8821885" y="3070518"/>
            <a:ext cx="342878" cy="34287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03EB649-B79A-03E6-BD9C-41417F135E5F}"/>
              </a:ext>
            </a:extLst>
          </p:cNvPr>
          <p:cNvSpPr txBox="1"/>
          <p:nvPr userDrawn="1"/>
        </p:nvSpPr>
        <p:spPr>
          <a:xfrm>
            <a:off x="4504528" y="364399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34" name="Graphic 33" descr="Arrow Up with solid fill">
            <a:extLst>
              <a:ext uri="{FF2B5EF4-FFF2-40B4-BE49-F238E27FC236}">
                <a16:creationId xmlns:a16="http://schemas.microsoft.com/office/drawing/2014/main" id="{AF9C40E3-4646-74FF-595A-A723E75741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182419" y="5601343"/>
            <a:ext cx="342878" cy="34287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B398BA4-AE58-E227-BD22-83115D61734F}"/>
              </a:ext>
            </a:extLst>
          </p:cNvPr>
          <p:cNvSpPr txBox="1"/>
          <p:nvPr userDrawn="1"/>
        </p:nvSpPr>
        <p:spPr>
          <a:xfrm>
            <a:off x="7143994" y="4011821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05</a:t>
            </a:r>
          </a:p>
        </p:txBody>
      </p:sp>
      <p:pic>
        <p:nvPicPr>
          <p:cNvPr id="37" name="Graphic 36" descr="Arrow Up with solid fill">
            <a:extLst>
              <a:ext uri="{FF2B5EF4-FFF2-40B4-BE49-F238E27FC236}">
                <a16:creationId xmlns:a16="http://schemas.microsoft.com/office/drawing/2014/main" id="{964AABA5-77EF-643D-5878-A425239A3A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8821885" y="5969166"/>
            <a:ext cx="342878" cy="342878"/>
          </a:xfrm>
          <a:prstGeom prst="rect">
            <a:avLst/>
          </a:prstGeom>
        </p:spPr>
      </p:pic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0694A62F-D06B-4716-696C-EB088992B5A3}"/>
              </a:ext>
            </a:extLst>
          </p:cNvPr>
          <p:cNvSpPr/>
          <p:nvPr userDrawn="1"/>
        </p:nvSpPr>
        <p:spPr>
          <a:xfrm>
            <a:off x="4289808" y="6345095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6A1B2BF-C465-1C8F-3FFF-3A06C1E89AC1}"/>
              </a:ext>
            </a:extLst>
          </p:cNvPr>
          <p:cNvSpPr/>
          <p:nvPr userDrawn="1"/>
        </p:nvSpPr>
        <p:spPr>
          <a:xfrm>
            <a:off x="6924215" y="-2261264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9443" y="2335213"/>
            <a:ext cx="2135188" cy="97155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4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59211" y="2550669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3357" y="5575921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38454" y="3057807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9150" y="3306763"/>
            <a:ext cx="2914650" cy="13874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1400"/>
              <a:t>Here’s what we’ll cover today to demonstrate how we can bring value to your business</a:t>
            </a:r>
            <a:endParaRPr lang="en-LT" sz="140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66649851-765D-521E-8E14-469094EB0D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38454" y="5961263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5354EC-8F5C-BB9D-EF6D-F9939E083AED}"/>
              </a:ext>
            </a:extLst>
          </p:cNvPr>
          <p:cNvSpPr txBox="1"/>
          <p:nvPr userDrawn="1"/>
        </p:nvSpPr>
        <p:spPr>
          <a:xfrm>
            <a:off x="9778402" y="255317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9" name="Graphic 8" descr="Arrow Up with solid fill">
            <a:extLst>
              <a:ext uri="{FF2B5EF4-FFF2-40B4-BE49-F238E27FC236}">
                <a16:creationId xmlns:a16="http://schemas.microsoft.com/office/drawing/2014/main" id="{9D30298A-071F-864D-207E-3FDE4F30C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456293" y="4510523"/>
            <a:ext cx="342878" cy="342878"/>
          </a:xfrm>
          <a:prstGeom prst="rect">
            <a:avLst/>
          </a:prstGeom>
        </p:spPr>
      </p:pic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1DB65AC7-0F9E-F0CE-08AC-3CEA1B4972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16553" y="4485086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8065E8D-C022-D0F8-7997-4CC33A6F6210}"/>
              </a:ext>
            </a:extLst>
          </p:cNvPr>
          <p:cNvSpPr/>
          <p:nvPr userDrawn="1"/>
        </p:nvSpPr>
        <p:spPr>
          <a:xfrm>
            <a:off x="9558624" y="-850612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D661B5C-1A0A-FCC5-A653-75CFDADFDCAE}"/>
              </a:ext>
            </a:extLst>
          </p:cNvPr>
          <p:cNvSpPr/>
          <p:nvPr userDrawn="1"/>
        </p:nvSpPr>
        <p:spPr>
          <a:xfrm>
            <a:off x="9558624" y="5257957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B37F413F-6DFA-7CE1-8D24-AA45F963A2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8200" y="6206957"/>
            <a:ext cx="956398" cy="30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2639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DFE39C7B-DCD9-30D8-7DFA-B52196B2B9B9}"/>
              </a:ext>
            </a:extLst>
          </p:cNvPr>
          <p:cNvSpPr/>
          <p:nvPr userDrawn="1"/>
        </p:nvSpPr>
        <p:spPr>
          <a:xfrm>
            <a:off x="9558622" y="242272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D9CAAB69-CB44-C012-8EB0-60B95BB5B030}"/>
              </a:ext>
            </a:extLst>
          </p:cNvPr>
          <p:cNvSpPr>
            <a:spLocks/>
          </p:cNvSpPr>
          <p:nvPr userDrawn="1"/>
        </p:nvSpPr>
        <p:spPr>
          <a:xfrm>
            <a:off x="6924216" y="742386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51" name="Rounded Rectangle 50" descr="Ray of blue light representing speed">
            <a:extLst>
              <a:ext uri="{FF2B5EF4-FFF2-40B4-BE49-F238E27FC236}">
                <a16:creationId xmlns:a16="http://schemas.microsoft.com/office/drawing/2014/main" id="{9DD8A957-BAEF-61F3-246E-796251B3255F}"/>
              </a:ext>
            </a:extLst>
          </p:cNvPr>
          <p:cNvSpPr/>
          <p:nvPr userDrawn="1"/>
        </p:nvSpPr>
        <p:spPr>
          <a:xfrm>
            <a:off x="4289808" y="242272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B92EA47-3117-C44D-FE23-1F64D61CE695}"/>
              </a:ext>
            </a:extLst>
          </p:cNvPr>
          <p:cNvSpPr txBox="1"/>
          <p:nvPr userDrawn="1"/>
        </p:nvSpPr>
        <p:spPr>
          <a:xfrm>
            <a:off x="4473357" y="616573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54" name="Graphic 53" descr="Arrow Up with solid fill">
            <a:extLst>
              <a:ext uri="{FF2B5EF4-FFF2-40B4-BE49-F238E27FC236}">
                <a16:creationId xmlns:a16="http://schemas.microsoft.com/office/drawing/2014/main" id="{449845F2-3D50-CB7B-7A5A-C5F6C23F1F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151247" y="2573917"/>
            <a:ext cx="342878" cy="342878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3A03EF3C-7FAC-693E-D1A9-532EFCB43F38}"/>
              </a:ext>
            </a:extLst>
          </p:cNvPr>
          <p:cNvSpPr txBox="1"/>
          <p:nvPr userDrawn="1"/>
        </p:nvSpPr>
        <p:spPr>
          <a:xfrm>
            <a:off x="7143994" y="109157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57" name="Graphic 56" descr="Arrow Up with solid fill">
            <a:extLst>
              <a:ext uri="{FF2B5EF4-FFF2-40B4-BE49-F238E27FC236}">
                <a16:creationId xmlns:a16="http://schemas.microsoft.com/office/drawing/2014/main" id="{FF6AD23E-30FA-63E2-76EC-89C8EEFAD8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8821885" y="3048917"/>
            <a:ext cx="342878" cy="342878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E9C9E59F-FAB2-E973-8363-F870D554D261}"/>
              </a:ext>
            </a:extLst>
          </p:cNvPr>
          <p:cNvSpPr txBox="1"/>
          <p:nvPr userDrawn="1"/>
        </p:nvSpPr>
        <p:spPr>
          <a:xfrm>
            <a:off x="9773342" y="57779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60" name="Graphic 59" descr="Arrow Up with solid fill">
            <a:extLst>
              <a:ext uri="{FF2B5EF4-FFF2-40B4-BE49-F238E27FC236}">
                <a16:creationId xmlns:a16="http://schemas.microsoft.com/office/drawing/2014/main" id="{A3B12125-7DD8-E442-1FD8-E4FFC29FC8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451233" y="2587767"/>
            <a:ext cx="342878" cy="342878"/>
          </a:xfrm>
          <a:prstGeom prst="rect">
            <a:avLst/>
          </a:prstGeom>
        </p:spPr>
      </p:pic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BA526B60-C78B-EE7D-4D59-5A2AD2DE5CD8}"/>
              </a:ext>
            </a:extLst>
          </p:cNvPr>
          <p:cNvSpPr/>
          <p:nvPr userDrawn="1"/>
        </p:nvSpPr>
        <p:spPr>
          <a:xfrm>
            <a:off x="9558622" y="3314656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5CB5E9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4BDDB2AB-0BEE-615C-225E-46FCFA798BCA}"/>
              </a:ext>
            </a:extLst>
          </p:cNvPr>
          <p:cNvSpPr>
            <a:spLocks/>
          </p:cNvSpPr>
          <p:nvPr userDrawn="1"/>
        </p:nvSpPr>
        <p:spPr>
          <a:xfrm>
            <a:off x="6924216" y="3814770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63" name="Rounded Rectangle 62" descr="Ray of blue light representing speed">
            <a:extLst>
              <a:ext uri="{FF2B5EF4-FFF2-40B4-BE49-F238E27FC236}">
                <a16:creationId xmlns:a16="http://schemas.microsoft.com/office/drawing/2014/main" id="{C738B656-8523-FDC1-4840-F2070432827D}"/>
              </a:ext>
            </a:extLst>
          </p:cNvPr>
          <p:cNvSpPr/>
          <p:nvPr userDrawn="1"/>
        </p:nvSpPr>
        <p:spPr>
          <a:xfrm>
            <a:off x="4289808" y="3314656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B99C811-A5FC-42AD-D448-459BCC6210D3}"/>
              </a:ext>
            </a:extLst>
          </p:cNvPr>
          <p:cNvSpPr txBox="1"/>
          <p:nvPr userDrawn="1"/>
        </p:nvSpPr>
        <p:spPr>
          <a:xfrm>
            <a:off x="4473357" y="3688957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66" name="Graphic 65" descr="Arrow Up with solid fill">
            <a:extLst>
              <a:ext uri="{FF2B5EF4-FFF2-40B4-BE49-F238E27FC236}">
                <a16:creationId xmlns:a16="http://schemas.microsoft.com/office/drawing/2014/main" id="{F19CE714-D982-6252-8B8E-05ECE7FFC4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151247" y="5646301"/>
            <a:ext cx="342878" cy="342878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F0018AD1-0313-9D50-F533-D670CEAFF175}"/>
              </a:ext>
            </a:extLst>
          </p:cNvPr>
          <p:cNvSpPr txBox="1"/>
          <p:nvPr userDrawn="1"/>
        </p:nvSpPr>
        <p:spPr>
          <a:xfrm>
            <a:off x="7143994" y="416395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05</a:t>
            </a:r>
          </a:p>
        </p:txBody>
      </p:sp>
      <p:pic>
        <p:nvPicPr>
          <p:cNvPr id="69" name="Graphic 68" descr="Arrow Up with solid fill">
            <a:extLst>
              <a:ext uri="{FF2B5EF4-FFF2-40B4-BE49-F238E27FC236}">
                <a16:creationId xmlns:a16="http://schemas.microsoft.com/office/drawing/2014/main" id="{6443B43A-1995-6C20-0B22-020FCF557C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8821885" y="6121301"/>
            <a:ext cx="342878" cy="342878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EE954ACC-7DF0-F9BB-A88C-37B72E0E985B}"/>
              </a:ext>
            </a:extLst>
          </p:cNvPr>
          <p:cNvSpPr txBox="1"/>
          <p:nvPr userDrawn="1"/>
        </p:nvSpPr>
        <p:spPr>
          <a:xfrm>
            <a:off x="9773342" y="365017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06</a:t>
            </a:r>
          </a:p>
        </p:txBody>
      </p:sp>
      <p:pic>
        <p:nvPicPr>
          <p:cNvPr id="72" name="Graphic 71" descr="Arrow Up with solid fill">
            <a:extLst>
              <a:ext uri="{FF2B5EF4-FFF2-40B4-BE49-F238E27FC236}">
                <a16:creationId xmlns:a16="http://schemas.microsoft.com/office/drawing/2014/main" id="{93CB6B31-F1E4-9056-0A3B-F25FA89C9A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451233" y="5659012"/>
            <a:ext cx="342878" cy="342878"/>
          </a:xfrm>
          <a:prstGeom prst="rect">
            <a:avLst/>
          </a:prstGeom>
        </p:spPr>
      </p:pic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F3F68D6C-E117-003A-AFBE-88BADB0415CE}"/>
              </a:ext>
            </a:extLst>
          </p:cNvPr>
          <p:cNvSpPr/>
          <p:nvPr userDrawn="1"/>
        </p:nvSpPr>
        <p:spPr>
          <a:xfrm>
            <a:off x="4289808" y="6387040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2E5E21E7-6CBB-4793-4420-D257BDDCBC56}"/>
              </a:ext>
            </a:extLst>
          </p:cNvPr>
          <p:cNvSpPr/>
          <p:nvPr userDrawn="1"/>
        </p:nvSpPr>
        <p:spPr>
          <a:xfrm>
            <a:off x="6924214" y="-2297689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A51FB63E-3765-0A3A-0470-3AF6F99EE085}"/>
              </a:ext>
            </a:extLst>
          </p:cNvPr>
          <p:cNvSpPr/>
          <p:nvPr userDrawn="1"/>
        </p:nvSpPr>
        <p:spPr>
          <a:xfrm>
            <a:off x="9556752" y="6387040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9443" y="2335213"/>
            <a:ext cx="2135188" cy="97155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4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25347" y="5646301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82145" y="6095864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73342" y="5646301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9150" y="3306763"/>
            <a:ext cx="2914650" cy="13874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1400"/>
              <a:t>Here’s what we’ll cover today to demonstrate how we can bring value to your business</a:t>
            </a:r>
            <a:endParaRPr lang="en-LT" sz="1400"/>
          </a:p>
        </p:txBody>
      </p:sp>
      <p:sp>
        <p:nvSpPr>
          <p:cNvPr id="76" name="Text Placeholder 28">
            <a:extLst>
              <a:ext uri="{FF2B5EF4-FFF2-40B4-BE49-F238E27FC236}">
                <a16:creationId xmlns:a16="http://schemas.microsoft.com/office/drawing/2014/main" id="{8C95F753-1C64-E152-DAFA-667F5B54E8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25347" y="2575056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77" name="Text Placeholder 28">
            <a:extLst>
              <a:ext uri="{FF2B5EF4-FFF2-40B4-BE49-F238E27FC236}">
                <a16:creationId xmlns:a16="http://schemas.microsoft.com/office/drawing/2014/main" id="{D18675DF-FDD2-E8B2-82D0-1C22349F0F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82145" y="3049394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79" name="Text Placeholder 28">
            <a:extLst>
              <a:ext uri="{FF2B5EF4-FFF2-40B4-BE49-F238E27FC236}">
                <a16:creationId xmlns:a16="http://schemas.microsoft.com/office/drawing/2014/main" id="{95066570-1F6C-EF27-A640-B8D3E2265C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719601" y="2575056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pic>
        <p:nvPicPr>
          <p:cNvPr id="80" name="Picture 16">
            <a:extLst>
              <a:ext uri="{FF2B5EF4-FFF2-40B4-BE49-F238E27FC236}">
                <a16:creationId xmlns:a16="http://schemas.microsoft.com/office/drawing/2014/main" id="{24E983AA-6736-56AD-9053-B56DC51CFC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8200" y="6206957"/>
            <a:ext cx="956398" cy="30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2235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5996645"/>
            <a:ext cx="956398" cy="3051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95063"/>
            <a:ext cx="5367889" cy="1708257"/>
          </a:xfrm>
        </p:spPr>
        <p:txBody>
          <a:bodyPr>
            <a:normAutofit/>
          </a:bodyPr>
          <a:lstStyle>
            <a:lvl1pPr algn="l">
              <a:defRPr sz="9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844413"/>
            <a:ext cx="10193338" cy="9631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4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245086" y="640648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14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838200" y="626649"/>
            <a:ext cx="342878" cy="34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627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5996645"/>
            <a:ext cx="956398" cy="3051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95063"/>
            <a:ext cx="5367889" cy="1708257"/>
          </a:xfrm>
        </p:spPr>
        <p:txBody>
          <a:bodyPr>
            <a:normAutofit/>
          </a:bodyPr>
          <a:lstStyle>
            <a:lvl1pPr algn="l">
              <a:defRPr sz="9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844413"/>
            <a:ext cx="10193338" cy="9631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4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245086" y="640648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14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838200" y="626649"/>
            <a:ext cx="342878" cy="34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866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5996645"/>
            <a:ext cx="956398" cy="3051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95063"/>
            <a:ext cx="5367889" cy="1708257"/>
          </a:xfrm>
        </p:spPr>
        <p:txBody>
          <a:bodyPr>
            <a:normAutofit/>
          </a:bodyPr>
          <a:lstStyle>
            <a:lvl1pPr algn="l">
              <a:defRPr sz="9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844413"/>
            <a:ext cx="10193338" cy="9631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4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245086" y="640648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14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838200" y="626649"/>
            <a:ext cx="342878" cy="34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688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CA87133-2B42-513F-079E-138106CD0AE3}"/>
              </a:ext>
            </a:extLst>
          </p:cNvPr>
          <p:cNvSpPr/>
          <p:nvPr/>
        </p:nvSpPr>
        <p:spPr>
          <a:xfrm>
            <a:off x="9558622" y="1814952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9854317-D315-7E45-D967-11D7FB403103}"/>
              </a:ext>
            </a:extLst>
          </p:cNvPr>
          <p:cNvSpPr>
            <a:spLocks/>
          </p:cNvSpPr>
          <p:nvPr/>
        </p:nvSpPr>
        <p:spPr>
          <a:xfrm>
            <a:off x="6924216" y="2656304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6" name="Rounded Rectangle 5" descr="Ray of blue light representing speed">
            <a:extLst>
              <a:ext uri="{FF2B5EF4-FFF2-40B4-BE49-F238E27FC236}">
                <a16:creationId xmlns:a16="http://schemas.microsoft.com/office/drawing/2014/main" id="{4469223F-8DEF-BF5A-3B10-2440D9B0FA5F}"/>
              </a:ext>
            </a:extLst>
          </p:cNvPr>
          <p:cNvSpPr/>
          <p:nvPr/>
        </p:nvSpPr>
        <p:spPr>
          <a:xfrm>
            <a:off x="4289808" y="1814952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9E21376-5C50-C0CD-4CB5-DF1B4E8DE7D7}"/>
              </a:ext>
            </a:extLst>
          </p:cNvPr>
          <p:cNvSpPr/>
          <p:nvPr/>
        </p:nvSpPr>
        <p:spPr>
          <a:xfrm>
            <a:off x="4289808" y="-1249078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F94658E-06F6-12B4-AAC0-E2388B5303CA}"/>
              </a:ext>
            </a:extLst>
          </p:cNvPr>
          <p:cNvSpPr/>
          <p:nvPr/>
        </p:nvSpPr>
        <p:spPr>
          <a:xfrm>
            <a:off x="4289808" y="4878982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AA36FD9-8FF7-1AD7-2436-F3C536617D4A}"/>
              </a:ext>
            </a:extLst>
          </p:cNvPr>
          <p:cNvSpPr/>
          <p:nvPr/>
        </p:nvSpPr>
        <p:spPr>
          <a:xfrm>
            <a:off x="6924216" y="-407726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CBE6F01-38EB-4641-9A3B-5CCF411F8F9C}"/>
              </a:ext>
            </a:extLst>
          </p:cNvPr>
          <p:cNvSpPr/>
          <p:nvPr/>
        </p:nvSpPr>
        <p:spPr>
          <a:xfrm>
            <a:off x="6924216" y="5720334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97F7464-20D9-7312-1A21-96B981C05272}"/>
              </a:ext>
            </a:extLst>
          </p:cNvPr>
          <p:cNvSpPr/>
          <p:nvPr/>
        </p:nvSpPr>
        <p:spPr>
          <a:xfrm>
            <a:off x="9558622" y="-1249078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B69D93E-C439-F95D-34D9-0C41B5CB51A5}"/>
              </a:ext>
            </a:extLst>
          </p:cNvPr>
          <p:cNvSpPr/>
          <p:nvPr/>
        </p:nvSpPr>
        <p:spPr>
          <a:xfrm>
            <a:off x="9558622" y="4878982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1E0A77-87FD-5143-08B4-8DDC8C97F3E1}"/>
              </a:ext>
            </a:extLst>
          </p:cNvPr>
          <p:cNvSpPr txBox="1"/>
          <p:nvPr/>
        </p:nvSpPr>
        <p:spPr>
          <a:xfrm>
            <a:off x="4473357" y="2189253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17" name="Graphic 16" descr="Arrow Up with solid fill">
            <a:extLst>
              <a:ext uri="{FF2B5EF4-FFF2-40B4-BE49-F238E27FC236}">
                <a16:creationId xmlns:a16="http://schemas.microsoft.com/office/drawing/2014/main" id="{3222B1DD-3B83-4E75-41C7-1BC7A1BD8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151247" y="4146597"/>
            <a:ext cx="342878" cy="3428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05989FF-520C-275B-1599-BAA9078E0EF1}"/>
              </a:ext>
            </a:extLst>
          </p:cNvPr>
          <p:cNvSpPr txBox="1"/>
          <p:nvPr/>
        </p:nvSpPr>
        <p:spPr>
          <a:xfrm>
            <a:off x="7143994" y="30054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20" name="Graphic 19" descr="Arrow Up with solid fill">
            <a:extLst>
              <a:ext uri="{FF2B5EF4-FFF2-40B4-BE49-F238E27FC236}">
                <a16:creationId xmlns:a16="http://schemas.microsoft.com/office/drawing/2014/main" id="{0E766ACC-EF67-9D6B-C34C-5512B139D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8821885" y="4962835"/>
            <a:ext cx="342878" cy="34287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FB5F00F-6088-5766-E28C-A09DE6A6D8D0}"/>
              </a:ext>
            </a:extLst>
          </p:cNvPr>
          <p:cNvSpPr txBox="1"/>
          <p:nvPr/>
        </p:nvSpPr>
        <p:spPr>
          <a:xfrm>
            <a:off x="9773342" y="215047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23" name="Graphic 22" descr="Arrow Up with solid fill">
            <a:extLst>
              <a:ext uri="{FF2B5EF4-FFF2-40B4-BE49-F238E27FC236}">
                <a16:creationId xmlns:a16="http://schemas.microsoft.com/office/drawing/2014/main" id="{DCC709F5-C6FA-7305-BA9E-CE332C5EF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451233" y="4107819"/>
            <a:ext cx="342878" cy="342878"/>
          </a:xfrm>
          <a:prstGeom prst="rect">
            <a:avLst/>
          </a:prstGeom>
        </p:spPr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9443" y="2335213"/>
            <a:ext cx="2135188" cy="97155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4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25347" y="4114800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82145" y="4967911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73342" y="4107819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9150" y="3306763"/>
            <a:ext cx="2914650" cy="13874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1400"/>
              <a:t>Here’s what we’ll cover today to demonstrate how we can bring value to your business</a:t>
            </a:r>
            <a:endParaRPr lang="en-LT" sz="1400"/>
          </a:p>
        </p:txBody>
      </p:sp>
      <p:pic>
        <p:nvPicPr>
          <p:cNvPr id="34" name="Picture 16">
            <a:extLst>
              <a:ext uri="{FF2B5EF4-FFF2-40B4-BE49-F238E27FC236}">
                <a16:creationId xmlns:a16="http://schemas.microsoft.com/office/drawing/2014/main" id="{67B4BC2D-FE2F-B88B-07E2-8BD855D355A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8200" y="6206957"/>
            <a:ext cx="956398" cy="30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23178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5996645"/>
            <a:ext cx="956398" cy="3051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95063"/>
            <a:ext cx="5367889" cy="1708257"/>
          </a:xfrm>
        </p:spPr>
        <p:txBody>
          <a:bodyPr>
            <a:normAutofit/>
          </a:bodyPr>
          <a:lstStyle>
            <a:lvl1pPr algn="l">
              <a:defRPr sz="9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844413"/>
            <a:ext cx="10193338" cy="9631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4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245086" y="640648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14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838200" y="626649"/>
            <a:ext cx="342878" cy="34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2070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5996645"/>
            <a:ext cx="956398" cy="3051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95063"/>
            <a:ext cx="5367889" cy="1708257"/>
          </a:xfrm>
        </p:spPr>
        <p:txBody>
          <a:bodyPr>
            <a:normAutofit/>
          </a:bodyPr>
          <a:lstStyle>
            <a:lvl1pPr algn="l">
              <a:defRPr sz="9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844413"/>
            <a:ext cx="10193338" cy="9631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4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245086" y="640648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14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838200" y="626649"/>
            <a:ext cx="342878" cy="34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431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5996645"/>
            <a:ext cx="956398" cy="3051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95063"/>
            <a:ext cx="5367889" cy="1708257"/>
          </a:xfrm>
        </p:spPr>
        <p:txBody>
          <a:bodyPr>
            <a:normAutofit/>
          </a:bodyPr>
          <a:lstStyle>
            <a:lvl1pPr algn="l">
              <a:defRPr sz="9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844413"/>
            <a:ext cx="10193338" cy="9631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4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245086" y="640648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14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838200" y="626649"/>
            <a:ext cx="342878" cy="34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1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9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-8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781405" y="1496270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3456478" y="1511333"/>
            <a:ext cx="2596816" cy="218148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3456478" y="3800045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6131551" y="1511333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781405" y="3800045"/>
            <a:ext cx="2596816" cy="218148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 userDrawn="1"/>
        </p:nvSpPr>
        <p:spPr>
          <a:xfrm>
            <a:off x="6131551" y="3800045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: Rounded Corners 38">
            <a:extLst>
              <a:ext uri="{FF2B5EF4-FFF2-40B4-BE49-F238E27FC236}">
                <a16:creationId xmlns:a16="http://schemas.microsoft.com/office/drawing/2014/main" id="{C0C41CC9-1927-7BC4-5B1E-4AA8AE7F5847}"/>
              </a:ext>
            </a:extLst>
          </p:cNvPr>
          <p:cNvSpPr/>
          <p:nvPr userDrawn="1"/>
        </p:nvSpPr>
        <p:spPr>
          <a:xfrm>
            <a:off x="8806623" y="3800045"/>
            <a:ext cx="2596816" cy="218148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: Rounded Corners 31">
            <a:extLst>
              <a:ext uri="{FF2B5EF4-FFF2-40B4-BE49-F238E27FC236}">
                <a16:creationId xmlns:a16="http://schemas.microsoft.com/office/drawing/2014/main" id="{85D1C6AC-4B27-915E-93D4-EE7AB6783E78}"/>
              </a:ext>
            </a:extLst>
          </p:cNvPr>
          <p:cNvSpPr/>
          <p:nvPr userDrawn="1"/>
        </p:nvSpPr>
        <p:spPr>
          <a:xfrm>
            <a:off x="8806623" y="1511333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 userDrawn="1"/>
        </p:nvSpPr>
        <p:spPr>
          <a:xfrm>
            <a:off x="980683" y="16511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0683" y="2413010"/>
            <a:ext cx="2205519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 userDrawn="1"/>
        </p:nvSpPr>
        <p:spPr>
          <a:xfrm>
            <a:off x="3661409" y="16511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61409" y="2413010"/>
            <a:ext cx="2205519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F47091-3120-5602-180E-08859D2D5DA5}"/>
              </a:ext>
            </a:extLst>
          </p:cNvPr>
          <p:cNvSpPr txBox="1"/>
          <p:nvPr userDrawn="1"/>
        </p:nvSpPr>
        <p:spPr>
          <a:xfrm>
            <a:off x="6325096" y="16511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03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25096" y="2413010"/>
            <a:ext cx="2205519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E47B51-A82B-6D28-A69E-87D887AC6FB3}"/>
              </a:ext>
            </a:extLst>
          </p:cNvPr>
          <p:cNvSpPr txBox="1"/>
          <p:nvPr userDrawn="1"/>
        </p:nvSpPr>
        <p:spPr>
          <a:xfrm>
            <a:off x="8988782" y="16511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AD6D88B6-1F71-AAED-03B4-E85451E74D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88782" y="2413010"/>
            <a:ext cx="2205519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 userDrawn="1"/>
        </p:nvSpPr>
        <p:spPr>
          <a:xfrm>
            <a:off x="980683" y="398546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0683" y="4747286"/>
            <a:ext cx="2205519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 userDrawn="1"/>
        </p:nvSpPr>
        <p:spPr>
          <a:xfrm>
            <a:off x="3661409" y="398546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06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61409" y="4747286"/>
            <a:ext cx="2205519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EE06CA-C6E0-CDAB-7206-7966C2C91B2C}"/>
              </a:ext>
            </a:extLst>
          </p:cNvPr>
          <p:cNvSpPr txBox="1"/>
          <p:nvPr userDrawn="1"/>
        </p:nvSpPr>
        <p:spPr>
          <a:xfrm>
            <a:off x="6325096" y="398546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07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5096" y="4747286"/>
            <a:ext cx="2205519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EE518D-037E-FAA0-2253-C732F3A54069}"/>
              </a:ext>
            </a:extLst>
          </p:cNvPr>
          <p:cNvSpPr txBox="1"/>
          <p:nvPr userDrawn="1"/>
        </p:nvSpPr>
        <p:spPr>
          <a:xfrm>
            <a:off x="8988782" y="398546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08</a:t>
            </a:r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1CF083DF-B991-DF8C-E303-3A59D7AF14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88782" y="4747286"/>
            <a:ext cx="2205519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749468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-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781404" y="1496270"/>
            <a:ext cx="3454725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4340239" y="1511333"/>
            <a:ext cx="3454725" cy="218148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4340239" y="3800045"/>
            <a:ext cx="3454725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7899074" y="1511333"/>
            <a:ext cx="3454725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781404" y="3800045"/>
            <a:ext cx="3454725" cy="218148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 userDrawn="1"/>
        </p:nvSpPr>
        <p:spPr>
          <a:xfrm>
            <a:off x="7899074" y="3800045"/>
            <a:ext cx="3454725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 userDrawn="1"/>
        </p:nvSpPr>
        <p:spPr>
          <a:xfrm>
            <a:off x="980683" y="16511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0683" y="2413010"/>
            <a:ext cx="3051764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 userDrawn="1"/>
        </p:nvSpPr>
        <p:spPr>
          <a:xfrm>
            <a:off x="4558770" y="16511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58770" y="2413010"/>
            <a:ext cx="3051764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F47091-3120-5602-180E-08859D2D5DA5}"/>
              </a:ext>
            </a:extLst>
          </p:cNvPr>
          <p:cNvSpPr txBox="1"/>
          <p:nvPr userDrawn="1"/>
        </p:nvSpPr>
        <p:spPr>
          <a:xfrm>
            <a:off x="8119819" y="16511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03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19819" y="2413010"/>
            <a:ext cx="3051764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 userDrawn="1"/>
        </p:nvSpPr>
        <p:spPr>
          <a:xfrm>
            <a:off x="980683" y="398546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0683" y="4747286"/>
            <a:ext cx="3051764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 userDrawn="1"/>
        </p:nvSpPr>
        <p:spPr>
          <a:xfrm>
            <a:off x="4558770" y="398546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58770" y="4747286"/>
            <a:ext cx="3051764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EE06CA-C6E0-CDAB-7206-7966C2C91B2C}"/>
              </a:ext>
            </a:extLst>
          </p:cNvPr>
          <p:cNvSpPr txBox="1"/>
          <p:nvPr userDrawn="1"/>
        </p:nvSpPr>
        <p:spPr>
          <a:xfrm>
            <a:off x="8119819" y="398546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06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19819" y="4747286"/>
            <a:ext cx="3051764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5209816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-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781404" y="1496270"/>
            <a:ext cx="5207729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6146071" y="1511333"/>
            <a:ext cx="5207729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6146071" y="3800045"/>
            <a:ext cx="5207729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781404" y="3800045"/>
            <a:ext cx="5207729" cy="218148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 userDrawn="1"/>
        </p:nvSpPr>
        <p:spPr>
          <a:xfrm>
            <a:off x="980683" y="16511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0683" y="2413010"/>
            <a:ext cx="4698820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 userDrawn="1"/>
        </p:nvSpPr>
        <p:spPr>
          <a:xfrm>
            <a:off x="6410288" y="16511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0288" y="2413010"/>
            <a:ext cx="4698820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 userDrawn="1"/>
        </p:nvSpPr>
        <p:spPr>
          <a:xfrm>
            <a:off x="980683" y="398546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0683" y="4747286"/>
            <a:ext cx="4698820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 userDrawn="1"/>
        </p:nvSpPr>
        <p:spPr>
          <a:xfrm>
            <a:off x="6410288" y="398546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0288" y="4747286"/>
            <a:ext cx="4698820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7305379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8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781405" y="1496270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3456478" y="1511333"/>
            <a:ext cx="2596816" cy="218148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3456478" y="3800045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6131551" y="1511333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781405" y="3800045"/>
            <a:ext cx="2596816" cy="218148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 userDrawn="1"/>
        </p:nvSpPr>
        <p:spPr>
          <a:xfrm>
            <a:off x="6131551" y="3800045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: Rounded Corners 38">
            <a:extLst>
              <a:ext uri="{FF2B5EF4-FFF2-40B4-BE49-F238E27FC236}">
                <a16:creationId xmlns:a16="http://schemas.microsoft.com/office/drawing/2014/main" id="{C0C41CC9-1927-7BC4-5B1E-4AA8AE7F5847}"/>
              </a:ext>
            </a:extLst>
          </p:cNvPr>
          <p:cNvSpPr/>
          <p:nvPr userDrawn="1"/>
        </p:nvSpPr>
        <p:spPr>
          <a:xfrm>
            <a:off x="8806623" y="3800045"/>
            <a:ext cx="2596816" cy="218148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: Rounded Corners 31">
            <a:extLst>
              <a:ext uri="{FF2B5EF4-FFF2-40B4-BE49-F238E27FC236}">
                <a16:creationId xmlns:a16="http://schemas.microsoft.com/office/drawing/2014/main" id="{85D1C6AC-4B27-915E-93D4-EE7AB6783E78}"/>
              </a:ext>
            </a:extLst>
          </p:cNvPr>
          <p:cNvSpPr/>
          <p:nvPr userDrawn="1"/>
        </p:nvSpPr>
        <p:spPr>
          <a:xfrm>
            <a:off x="8806623" y="1511333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0683" y="2283160"/>
            <a:ext cx="2205519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61409" y="2283160"/>
            <a:ext cx="2205519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25096" y="2283160"/>
            <a:ext cx="2205519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AD6D88B6-1F71-AAED-03B4-E85451E74D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88782" y="2283160"/>
            <a:ext cx="2205519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0683" y="4617436"/>
            <a:ext cx="2205519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61409" y="4617436"/>
            <a:ext cx="2205519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5096" y="4617436"/>
            <a:ext cx="2205519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1CF083DF-B991-DF8C-E303-3A59D7AF14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88782" y="4617436"/>
            <a:ext cx="2205519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id="{678BD773-3B84-72DC-9F0B-0626D144A9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0683" y="1798485"/>
            <a:ext cx="2205519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025B1145-EF30-4E1C-8CCB-AA906D0B0E0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50050" y="1798485"/>
            <a:ext cx="2205519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B656D00D-AFEC-8456-79D9-606C4D1CA2B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13737" y="1798485"/>
            <a:ext cx="2205519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808E9F65-5DA9-0D80-D95B-2F59EEF67B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83103" y="1798485"/>
            <a:ext cx="2205519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E312BC71-92DB-A6E9-55F0-F57825CC89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0683" y="4093005"/>
            <a:ext cx="2205519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D8E92C10-D9D7-831D-9CE1-1298CF40BD7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50050" y="4093005"/>
            <a:ext cx="2205519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00505A22-C00F-69CC-8E49-9963CE6AC8D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13737" y="4093005"/>
            <a:ext cx="2205519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FED66EDC-5CC0-C6D2-6909-E225493893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83103" y="4093005"/>
            <a:ext cx="2205519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4707018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781404" y="1496270"/>
            <a:ext cx="3454725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4340239" y="1511333"/>
            <a:ext cx="3454725" cy="218148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4340239" y="3800045"/>
            <a:ext cx="3454725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7899074" y="1511333"/>
            <a:ext cx="3454725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781404" y="3800045"/>
            <a:ext cx="3454725" cy="218148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 userDrawn="1"/>
        </p:nvSpPr>
        <p:spPr>
          <a:xfrm>
            <a:off x="7899074" y="3800045"/>
            <a:ext cx="3454725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0683" y="2283160"/>
            <a:ext cx="3051764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58770" y="2283160"/>
            <a:ext cx="3051764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19819" y="2283160"/>
            <a:ext cx="3051764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0683" y="4617436"/>
            <a:ext cx="3051764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58770" y="4617436"/>
            <a:ext cx="3051764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19819" y="4617436"/>
            <a:ext cx="3051764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D843A831-1EC5-DD7E-0478-7999F67C24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0683" y="1798485"/>
            <a:ext cx="3051764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0B9858AD-9A85-AEA1-181D-553649723B4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0683" y="4093005"/>
            <a:ext cx="3051764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8D69F5D8-0F6F-FB53-5AD6-EFE79DE6FA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41731" y="1798485"/>
            <a:ext cx="3051764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41D818FA-ABCF-3134-60E6-83D6433EE30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41731" y="4093005"/>
            <a:ext cx="3051764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F0588C88-79E6-DCE1-E5B0-6EEDF59CA34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14138" y="1798485"/>
            <a:ext cx="3051764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D94EDFD3-99A7-827D-5B7E-EBDD46E1D2A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14138" y="4093005"/>
            <a:ext cx="3051764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3067693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781404" y="1496270"/>
            <a:ext cx="5207729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6146071" y="1511333"/>
            <a:ext cx="5207729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6146071" y="3800045"/>
            <a:ext cx="5207729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781404" y="3800045"/>
            <a:ext cx="5207729" cy="218148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0683" y="2305878"/>
            <a:ext cx="4698820" cy="1133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0288" y="2305878"/>
            <a:ext cx="4698820" cy="1133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0683" y="4640154"/>
            <a:ext cx="4698820" cy="1133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0288" y="4640154"/>
            <a:ext cx="4698820" cy="1133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7" name="Text Placeholder 28">
            <a:extLst>
              <a:ext uri="{FF2B5EF4-FFF2-40B4-BE49-F238E27FC236}">
                <a16:creationId xmlns:a16="http://schemas.microsoft.com/office/drawing/2014/main" id="{DED246E4-C5CC-4A73-2EBF-5561A1F1C0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0683" y="1798485"/>
            <a:ext cx="4698820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9" name="Text Placeholder 28">
            <a:extLst>
              <a:ext uri="{FF2B5EF4-FFF2-40B4-BE49-F238E27FC236}">
                <a16:creationId xmlns:a16="http://schemas.microsoft.com/office/drawing/2014/main" id="{557DDCFC-6B94-C6DE-3A63-5E9C4AFC72C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0683" y="4093005"/>
            <a:ext cx="4698820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0DFB2A1E-7672-0C36-349D-D40369A2F01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98928" y="1798485"/>
            <a:ext cx="4710179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FA6B5D1B-DBA1-296D-E2A5-37749280742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98929" y="4093005"/>
            <a:ext cx="4698820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555149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D4016C1-2089-8011-1731-8580140C99F4}"/>
              </a:ext>
            </a:extLst>
          </p:cNvPr>
          <p:cNvSpPr>
            <a:spLocks/>
          </p:cNvSpPr>
          <p:nvPr/>
        </p:nvSpPr>
        <p:spPr>
          <a:xfrm>
            <a:off x="8648112" y="688573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3" name="Rounded Rectangle 2" descr="Ray of blue light representing speed">
            <a:extLst>
              <a:ext uri="{FF2B5EF4-FFF2-40B4-BE49-F238E27FC236}">
                <a16:creationId xmlns:a16="http://schemas.microsoft.com/office/drawing/2014/main" id="{61DF97F6-8F77-DE30-8241-895F0EE0DAF2}"/>
              </a:ext>
            </a:extLst>
          </p:cNvPr>
          <p:cNvSpPr/>
          <p:nvPr/>
        </p:nvSpPr>
        <p:spPr>
          <a:xfrm>
            <a:off x="6013704" y="169032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0BF813A-9FE8-5EB7-15C7-C0AA1E76B682}"/>
              </a:ext>
            </a:extLst>
          </p:cNvPr>
          <p:cNvSpPr/>
          <p:nvPr/>
        </p:nvSpPr>
        <p:spPr>
          <a:xfrm>
            <a:off x="8648112" y="3752603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D611B7-3E1D-8E46-39D8-2BB337B62200}"/>
              </a:ext>
            </a:extLst>
          </p:cNvPr>
          <p:cNvSpPr txBox="1"/>
          <p:nvPr/>
        </p:nvSpPr>
        <p:spPr>
          <a:xfrm>
            <a:off x="6197253" y="543333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19" name="Graphic 18" descr="Arrow Up with solid fill">
            <a:extLst>
              <a:ext uri="{FF2B5EF4-FFF2-40B4-BE49-F238E27FC236}">
                <a16:creationId xmlns:a16="http://schemas.microsoft.com/office/drawing/2014/main" id="{7D8AC4F5-07A3-B097-EF4A-42C440947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7875143" y="2500677"/>
            <a:ext cx="342878" cy="34287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F3D812C-3938-1A54-8D84-EF1DB78FD8D0}"/>
              </a:ext>
            </a:extLst>
          </p:cNvPr>
          <p:cNvSpPr txBox="1"/>
          <p:nvPr/>
        </p:nvSpPr>
        <p:spPr>
          <a:xfrm>
            <a:off x="8867890" y="1037759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26" name="Graphic 25" descr="Arrow Up with solid fill">
            <a:extLst>
              <a:ext uri="{FF2B5EF4-FFF2-40B4-BE49-F238E27FC236}">
                <a16:creationId xmlns:a16="http://schemas.microsoft.com/office/drawing/2014/main" id="{B52919E2-BB0E-B494-4F06-4611DADBF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0545781" y="2995104"/>
            <a:ext cx="342878" cy="342878"/>
          </a:xfrm>
          <a:prstGeom prst="rect">
            <a:avLst/>
          </a:prstGeom>
        </p:spPr>
      </p:pic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BF5DB03-6C66-DF59-D47D-2C72DD82FDFC}"/>
              </a:ext>
            </a:extLst>
          </p:cNvPr>
          <p:cNvSpPr/>
          <p:nvPr/>
        </p:nvSpPr>
        <p:spPr>
          <a:xfrm>
            <a:off x="6013704" y="3233062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3EB649-B79A-03E6-BD9C-41417F135E5F}"/>
              </a:ext>
            </a:extLst>
          </p:cNvPr>
          <p:cNvSpPr txBox="1"/>
          <p:nvPr/>
        </p:nvSpPr>
        <p:spPr>
          <a:xfrm>
            <a:off x="6228424" y="356858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34" name="Graphic 33" descr="Arrow Up with solid fill">
            <a:extLst>
              <a:ext uri="{FF2B5EF4-FFF2-40B4-BE49-F238E27FC236}">
                <a16:creationId xmlns:a16="http://schemas.microsoft.com/office/drawing/2014/main" id="{AF9C40E3-4646-74FF-595A-A723E7574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7906315" y="5525929"/>
            <a:ext cx="342878" cy="34287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B398BA4-AE58-E227-BD22-83115D61734F}"/>
              </a:ext>
            </a:extLst>
          </p:cNvPr>
          <p:cNvSpPr txBox="1"/>
          <p:nvPr/>
        </p:nvSpPr>
        <p:spPr>
          <a:xfrm>
            <a:off x="8867890" y="3936407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37" name="Graphic 36" descr="Arrow Up with solid fill">
            <a:extLst>
              <a:ext uri="{FF2B5EF4-FFF2-40B4-BE49-F238E27FC236}">
                <a16:creationId xmlns:a16="http://schemas.microsoft.com/office/drawing/2014/main" id="{964AABA5-77EF-643D-5878-A425239A3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0545781" y="5893752"/>
            <a:ext cx="342878" cy="342878"/>
          </a:xfrm>
          <a:prstGeom prst="rect">
            <a:avLst/>
          </a:prstGeom>
        </p:spPr>
      </p:pic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0694A62F-D06B-4716-696C-EB088992B5A3}"/>
              </a:ext>
            </a:extLst>
          </p:cNvPr>
          <p:cNvSpPr/>
          <p:nvPr/>
        </p:nvSpPr>
        <p:spPr>
          <a:xfrm>
            <a:off x="6013704" y="6269681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6A1B2BF-C465-1C8F-3FFF-3A06C1E89AC1}"/>
              </a:ext>
            </a:extLst>
          </p:cNvPr>
          <p:cNvSpPr/>
          <p:nvPr/>
        </p:nvSpPr>
        <p:spPr>
          <a:xfrm>
            <a:off x="8648111" y="-2336678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9443" y="2335213"/>
            <a:ext cx="2135188" cy="97155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4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3107" y="2475255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 dirty="0"/>
              <a:t>Section Title</a:t>
            </a:r>
            <a:endParaRPr lang="en-LT" dirty="0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7253" y="5500507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62350" y="2982393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9150" y="3306763"/>
            <a:ext cx="2914650" cy="13874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1400"/>
              <a:t>Here’s what we’ll cover today to demonstrate how we can bring value to your business</a:t>
            </a:r>
            <a:endParaRPr lang="en-LT" sz="140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66649851-765D-521E-8E14-469094EB0D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62350" y="5885849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pic>
        <p:nvPicPr>
          <p:cNvPr id="41" name="Picture 16">
            <a:extLst>
              <a:ext uri="{FF2B5EF4-FFF2-40B4-BE49-F238E27FC236}">
                <a16:creationId xmlns:a16="http://schemas.microsoft.com/office/drawing/2014/main" id="{BE57D2E0-0B61-95CD-0AD7-E8CD04D07F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8200" y="6206957"/>
            <a:ext cx="956398" cy="30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11678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96313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1306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842"/>
            <a:ext cx="10515600" cy="4625121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1pPr>
            <a:lvl2pPr>
              <a:lnSpc>
                <a:spcPts val="2400"/>
              </a:lnSpc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2pPr>
            <a:lvl3pPr>
              <a:lnSpc>
                <a:spcPts val="2400"/>
              </a:lnSpc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3pPr>
            <a:lvl4pPr>
              <a:lnSpc>
                <a:spcPts val="2400"/>
              </a:lnSpc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4pPr>
            <a:lvl5pPr>
              <a:lnSpc>
                <a:spcPts val="2400"/>
              </a:lnSpc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669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 descr="Ray of blue light representing speed">
            <a:extLst>
              <a:ext uri="{FF2B5EF4-FFF2-40B4-BE49-F238E27FC236}">
                <a16:creationId xmlns:a16="http://schemas.microsoft.com/office/drawing/2014/main" id="{8F32B15A-1CE7-00B3-3B68-B6FA0F939CC0}"/>
              </a:ext>
            </a:extLst>
          </p:cNvPr>
          <p:cNvSpPr/>
          <p:nvPr userDrawn="1"/>
        </p:nvSpPr>
        <p:spPr>
          <a:xfrm>
            <a:off x="0" y="0"/>
            <a:ext cx="3692769" cy="6858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995551"/>
            <a:ext cx="6662530" cy="971306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1270" y="2274579"/>
            <a:ext cx="6662530" cy="3671861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09385" y="450326"/>
            <a:ext cx="744415" cy="23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537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E39FE43-8E23-C832-0B3E-F49280ABF0FF}"/>
              </a:ext>
            </a:extLst>
          </p:cNvPr>
          <p:cNvSpPr>
            <a:spLocks/>
          </p:cNvSpPr>
          <p:nvPr userDrawn="1"/>
        </p:nvSpPr>
        <p:spPr>
          <a:xfrm>
            <a:off x="8499231" y="0"/>
            <a:ext cx="3692769" cy="6858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208" y="995551"/>
            <a:ext cx="6662530" cy="971306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208" y="2274579"/>
            <a:ext cx="6662530" cy="3671861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09385" y="450326"/>
            <a:ext cx="744415" cy="23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664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lef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995551"/>
            <a:ext cx="6662530" cy="971306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1270" y="2274579"/>
            <a:ext cx="6662530" cy="3671861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75000"/>
                  </a:schemeClr>
                </a:solidFill>
              </a:defRPr>
            </a:lvl1pPr>
            <a:lvl2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75000"/>
                  </a:schemeClr>
                </a:solidFill>
              </a:defRPr>
            </a:lvl2pPr>
            <a:lvl3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75000"/>
                  </a:schemeClr>
                </a:solidFill>
              </a:defRPr>
            </a:lvl3pPr>
            <a:lvl4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75000"/>
                  </a:schemeClr>
                </a:solidFill>
              </a:defRPr>
            </a:lvl4pPr>
            <a:lvl5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09385" y="450326"/>
            <a:ext cx="744415" cy="237503"/>
          </a:xfrm>
          <a:prstGeom prst="rect">
            <a:avLst/>
          </a:prstGeom>
        </p:spPr>
      </p:pic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877B2347-1A0F-8AC5-B772-4FFE5BB9C0A3}"/>
              </a:ext>
            </a:extLst>
          </p:cNvPr>
          <p:cNvSpPr>
            <a:spLocks/>
          </p:cNvSpPr>
          <p:nvPr userDrawn="1"/>
        </p:nvSpPr>
        <p:spPr>
          <a:xfrm>
            <a:off x="-771" y="0"/>
            <a:ext cx="3692770" cy="6858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4859359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s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1306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842"/>
            <a:ext cx="4968922" cy="4625121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9BB1EE-E9BC-4021-84F8-C4D400C1193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23378" y="1551842"/>
            <a:ext cx="5130421" cy="4625121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16">
            <a:extLst>
              <a:ext uri="{FF2B5EF4-FFF2-40B4-BE49-F238E27FC236}">
                <a16:creationId xmlns:a16="http://schemas.microsoft.com/office/drawing/2014/main" id="{F52A4919-441E-BFD1-98A3-A3514743B6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8200" y="6206957"/>
            <a:ext cx="956398" cy="30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742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-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6">
            <a:extLst>
              <a:ext uri="{FF2B5EF4-FFF2-40B4-BE49-F238E27FC236}">
                <a16:creationId xmlns:a16="http://schemas.microsoft.com/office/drawing/2014/main" id="{712CE6A4-0966-4B6C-8AE2-BE9B7FA54BA3}"/>
              </a:ext>
            </a:extLst>
          </p:cNvPr>
          <p:cNvSpPr/>
          <p:nvPr/>
        </p:nvSpPr>
        <p:spPr>
          <a:xfrm>
            <a:off x="817821" y="3100705"/>
            <a:ext cx="10556358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600">
                <a:solidFill>
                  <a:srgbClr val="68718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 marL="0" marR="0" lvl="0" indent="0" algn="ctr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en-US" sz="3600" b="0" i="0" u="none" strike="noStrike" kern="0" cap="none" spc="-15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Roboto Light" panose="02000000000000000000" pitchFamily="2" charset="0"/>
                <a:sym typeface="Roboto Light"/>
              </a:rPr>
              <a:t>Trusted data. Powerful connections. </a:t>
            </a:r>
          </a:p>
        </p:txBody>
      </p:sp>
    </p:spTree>
    <p:extLst>
      <p:ext uri="{BB962C8B-B14F-4D97-AF65-F5344CB8AC3E}">
        <p14:creationId xmlns:p14="http://schemas.microsoft.com/office/powerpoint/2010/main" val="3345172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96BD487-CC54-F6C4-A4B4-69AF65E57364}"/>
              </a:ext>
            </a:extLst>
          </p:cNvPr>
          <p:cNvSpPr>
            <a:spLocks/>
          </p:cNvSpPr>
          <p:nvPr/>
        </p:nvSpPr>
        <p:spPr>
          <a:xfrm>
            <a:off x="6928780" y="3828017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A88D67A-B685-B1CB-02ED-6A2B9A80B565}"/>
              </a:ext>
            </a:extLst>
          </p:cNvPr>
          <p:cNvSpPr/>
          <p:nvPr/>
        </p:nvSpPr>
        <p:spPr>
          <a:xfrm>
            <a:off x="4289807" y="3308476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C0B7BBC-79C0-7269-CDC1-A32CA91E12A8}"/>
              </a:ext>
            </a:extLst>
          </p:cNvPr>
          <p:cNvSpPr/>
          <p:nvPr/>
        </p:nvSpPr>
        <p:spPr>
          <a:xfrm>
            <a:off x="9558624" y="2203992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D4016C1-2089-8011-1731-8580140C99F4}"/>
              </a:ext>
            </a:extLst>
          </p:cNvPr>
          <p:cNvSpPr>
            <a:spLocks/>
          </p:cNvSpPr>
          <p:nvPr/>
        </p:nvSpPr>
        <p:spPr>
          <a:xfrm>
            <a:off x="6924216" y="763987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3" name="Rounded Rectangle 2" descr="Ray of blue light representing speed">
            <a:extLst>
              <a:ext uri="{FF2B5EF4-FFF2-40B4-BE49-F238E27FC236}">
                <a16:creationId xmlns:a16="http://schemas.microsoft.com/office/drawing/2014/main" id="{61DF97F6-8F77-DE30-8241-895F0EE0DAF2}"/>
              </a:ext>
            </a:extLst>
          </p:cNvPr>
          <p:cNvSpPr/>
          <p:nvPr/>
        </p:nvSpPr>
        <p:spPr>
          <a:xfrm>
            <a:off x="4289808" y="244446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D611B7-3E1D-8E46-39D8-2BB337B62200}"/>
              </a:ext>
            </a:extLst>
          </p:cNvPr>
          <p:cNvSpPr txBox="1"/>
          <p:nvPr/>
        </p:nvSpPr>
        <p:spPr>
          <a:xfrm>
            <a:off x="4473357" y="618747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19" name="Graphic 18" descr="Arrow Up with solid fill">
            <a:extLst>
              <a:ext uri="{FF2B5EF4-FFF2-40B4-BE49-F238E27FC236}">
                <a16:creationId xmlns:a16="http://schemas.microsoft.com/office/drawing/2014/main" id="{7D8AC4F5-07A3-B097-EF4A-42C440947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151247" y="2576091"/>
            <a:ext cx="342878" cy="34287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F3D812C-3938-1A54-8D84-EF1DB78FD8D0}"/>
              </a:ext>
            </a:extLst>
          </p:cNvPr>
          <p:cNvSpPr txBox="1"/>
          <p:nvPr/>
        </p:nvSpPr>
        <p:spPr>
          <a:xfrm>
            <a:off x="7143994" y="1113173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26" name="Graphic 25" descr="Arrow Up with solid fill">
            <a:extLst>
              <a:ext uri="{FF2B5EF4-FFF2-40B4-BE49-F238E27FC236}">
                <a16:creationId xmlns:a16="http://schemas.microsoft.com/office/drawing/2014/main" id="{B52919E2-BB0E-B494-4F06-4611DADBF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8821885" y="3070518"/>
            <a:ext cx="342878" cy="34287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03EB649-B79A-03E6-BD9C-41417F135E5F}"/>
              </a:ext>
            </a:extLst>
          </p:cNvPr>
          <p:cNvSpPr txBox="1"/>
          <p:nvPr/>
        </p:nvSpPr>
        <p:spPr>
          <a:xfrm>
            <a:off x="4504528" y="364399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34" name="Graphic 33" descr="Arrow Up with solid fill">
            <a:extLst>
              <a:ext uri="{FF2B5EF4-FFF2-40B4-BE49-F238E27FC236}">
                <a16:creationId xmlns:a16="http://schemas.microsoft.com/office/drawing/2014/main" id="{AF9C40E3-4646-74FF-595A-A723E7574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182419" y="5601343"/>
            <a:ext cx="342878" cy="34287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B398BA4-AE58-E227-BD22-83115D61734F}"/>
              </a:ext>
            </a:extLst>
          </p:cNvPr>
          <p:cNvSpPr txBox="1"/>
          <p:nvPr/>
        </p:nvSpPr>
        <p:spPr>
          <a:xfrm>
            <a:off x="7143994" y="4011821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05</a:t>
            </a:r>
          </a:p>
        </p:txBody>
      </p:sp>
      <p:pic>
        <p:nvPicPr>
          <p:cNvPr id="37" name="Graphic 36" descr="Arrow Up with solid fill">
            <a:extLst>
              <a:ext uri="{FF2B5EF4-FFF2-40B4-BE49-F238E27FC236}">
                <a16:creationId xmlns:a16="http://schemas.microsoft.com/office/drawing/2014/main" id="{964AABA5-77EF-643D-5878-A425239A3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8821885" y="5969166"/>
            <a:ext cx="342878" cy="342878"/>
          </a:xfrm>
          <a:prstGeom prst="rect">
            <a:avLst/>
          </a:prstGeom>
        </p:spPr>
      </p:pic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0694A62F-D06B-4716-696C-EB088992B5A3}"/>
              </a:ext>
            </a:extLst>
          </p:cNvPr>
          <p:cNvSpPr/>
          <p:nvPr/>
        </p:nvSpPr>
        <p:spPr>
          <a:xfrm>
            <a:off x="4289808" y="6345095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6A1B2BF-C465-1C8F-3FFF-3A06C1E89AC1}"/>
              </a:ext>
            </a:extLst>
          </p:cNvPr>
          <p:cNvSpPr/>
          <p:nvPr/>
        </p:nvSpPr>
        <p:spPr>
          <a:xfrm>
            <a:off x="6924215" y="-2261264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9443" y="2335213"/>
            <a:ext cx="2135188" cy="97155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4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59211" y="2550669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3357" y="5575921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38454" y="3057807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9150" y="3306763"/>
            <a:ext cx="2914650" cy="13874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1400"/>
              <a:t>Here’s what we’ll cover today to demonstrate how we can bring value to your business</a:t>
            </a:r>
            <a:endParaRPr lang="en-LT" sz="140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66649851-765D-521E-8E14-469094EB0D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38454" y="5961263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5354EC-8F5C-BB9D-EF6D-F9939E083AED}"/>
              </a:ext>
            </a:extLst>
          </p:cNvPr>
          <p:cNvSpPr txBox="1"/>
          <p:nvPr/>
        </p:nvSpPr>
        <p:spPr>
          <a:xfrm>
            <a:off x="9778402" y="255317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9" name="Graphic 8" descr="Arrow Up with solid fill">
            <a:extLst>
              <a:ext uri="{FF2B5EF4-FFF2-40B4-BE49-F238E27FC236}">
                <a16:creationId xmlns:a16="http://schemas.microsoft.com/office/drawing/2014/main" id="{9D30298A-071F-864D-207E-3FDE4F30C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456293" y="4510523"/>
            <a:ext cx="342878" cy="342878"/>
          </a:xfrm>
          <a:prstGeom prst="rect">
            <a:avLst/>
          </a:prstGeom>
        </p:spPr>
      </p:pic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1DB65AC7-0F9E-F0CE-08AC-3CEA1B4972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16553" y="4485086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8065E8D-C022-D0F8-7997-4CC33A6F6210}"/>
              </a:ext>
            </a:extLst>
          </p:cNvPr>
          <p:cNvSpPr/>
          <p:nvPr/>
        </p:nvSpPr>
        <p:spPr>
          <a:xfrm>
            <a:off x="9558624" y="-850612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D661B5C-1A0A-FCC5-A653-75CFDADFDCAE}"/>
              </a:ext>
            </a:extLst>
          </p:cNvPr>
          <p:cNvSpPr/>
          <p:nvPr/>
        </p:nvSpPr>
        <p:spPr>
          <a:xfrm>
            <a:off x="9558624" y="5257957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B37F413F-6DFA-7CE1-8D24-AA45F963A2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8200" y="6206957"/>
            <a:ext cx="956398" cy="30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1464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DFE39C7B-DCD9-30D8-7DFA-B52196B2B9B9}"/>
              </a:ext>
            </a:extLst>
          </p:cNvPr>
          <p:cNvSpPr/>
          <p:nvPr/>
        </p:nvSpPr>
        <p:spPr>
          <a:xfrm>
            <a:off x="9558622" y="242272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D9CAAB69-CB44-C012-8EB0-60B95BB5B030}"/>
              </a:ext>
            </a:extLst>
          </p:cNvPr>
          <p:cNvSpPr>
            <a:spLocks/>
          </p:cNvSpPr>
          <p:nvPr/>
        </p:nvSpPr>
        <p:spPr>
          <a:xfrm>
            <a:off x="6924216" y="742386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51" name="Rounded Rectangle 50" descr="Ray of blue light representing speed">
            <a:extLst>
              <a:ext uri="{FF2B5EF4-FFF2-40B4-BE49-F238E27FC236}">
                <a16:creationId xmlns:a16="http://schemas.microsoft.com/office/drawing/2014/main" id="{9DD8A957-BAEF-61F3-246E-796251B3255F}"/>
              </a:ext>
            </a:extLst>
          </p:cNvPr>
          <p:cNvSpPr/>
          <p:nvPr/>
        </p:nvSpPr>
        <p:spPr>
          <a:xfrm>
            <a:off x="4289808" y="242272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B92EA47-3117-C44D-FE23-1F64D61CE695}"/>
              </a:ext>
            </a:extLst>
          </p:cNvPr>
          <p:cNvSpPr txBox="1"/>
          <p:nvPr/>
        </p:nvSpPr>
        <p:spPr>
          <a:xfrm>
            <a:off x="4473357" y="616573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54" name="Graphic 53" descr="Arrow Up with solid fill">
            <a:extLst>
              <a:ext uri="{FF2B5EF4-FFF2-40B4-BE49-F238E27FC236}">
                <a16:creationId xmlns:a16="http://schemas.microsoft.com/office/drawing/2014/main" id="{449845F2-3D50-CB7B-7A5A-C5F6C23F1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151247" y="2573917"/>
            <a:ext cx="342878" cy="342878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3A03EF3C-7FAC-693E-D1A9-532EFCB43F38}"/>
              </a:ext>
            </a:extLst>
          </p:cNvPr>
          <p:cNvSpPr txBox="1"/>
          <p:nvPr/>
        </p:nvSpPr>
        <p:spPr>
          <a:xfrm>
            <a:off x="7143994" y="109157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57" name="Graphic 56" descr="Arrow Up with solid fill">
            <a:extLst>
              <a:ext uri="{FF2B5EF4-FFF2-40B4-BE49-F238E27FC236}">
                <a16:creationId xmlns:a16="http://schemas.microsoft.com/office/drawing/2014/main" id="{FF6AD23E-30FA-63E2-76EC-89C8EEFAD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8821885" y="3048917"/>
            <a:ext cx="342878" cy="342878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E9C9E59F-FAB2-E973-8363-F870D554D261}"/>
              </a:ext>
            </a:extLst>
          </p:cNvPr>
          <p:cNvSpPr txBox="1"/>
          <p:nvPr/>
        </p:nvSpPr>
        <p:spPr>
          <a:xfrm>
            <a:off x="9773342" y="57779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60" name="Graphic 59" descr="Arrow Up with solid fill">
            <a:extLst>
              <a:ext uri="{FF2B5EF4-FFF2-40B4-BE49-F238E27FC236}">
                <a16:creationId xmlns:a16="http://schemas.microsoft.com/office/drawing/2014/main" id="{A3B12125-7DD8-E442-1FD8-E4FFC29FC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451233" y="2587767"/>
            <a:ext cx="342878" cy="342878"/>
          </a:xfrm>
          <a:prstGeom prst="rect">
            <a:avLst/>
          </a:prstGeom>
        </p:spPr>
      </p:pic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BA526B60-C78B-EE7D-4D59-5A2AD2DE5CD8}"/>
              </a:ext>
            </a:extLst>
          </p:cNvPr>
          <p:cNvSpPr/>
          <p:nvPr/>
        </p:nvSpPr>
        <p:spPr>
          <a:xfrm>
            <a:off x="9558622" y="3314656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5CB5E9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4BDDB2AB-0BEE-615C-225E-46FCFA798BCA}"/>
              </a:ext>
            </a:extLst>
          </p:cNvPr>
          <p:cNvSpPr>
            <a:spLocks/>
          </p:cNvSpPr>
          <p:nvPr/>
        </p:nvSpPr>
        <p:spPr>
          <a:xfrm>
            <a:off x="6924216" y="3814770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63" name="Rounded Rectangle 62" descr="Ray of blue light representing speed">
            <a:extLst>
              <a:ext uri="{FF2B5EF4-FFF2-40B4-BE49-F238E27FC236}">
                <a16:creationId xmlns:a16="http://schemas.microsoft.com/office/drawing/2014/main" id="{C738B656-8523-FDC1-4840-F2070432827D}"/>
              </a:ext>
            </a:extLst>
          </p:cNvPr>
          <p:cNvSpPr/>
          <p:nvPr/>
        </p:nvSpPr>
        <p:spPr>
          <a:xfrm>
            <a:off x="4289808" y="3314656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B99C811-A5FC-42AD-D448-459BCC6210D3}"/>
              </a:ext>
            </a:extLst>
          </p:cNvPr>
          <p:cNvSpPr txBox="1"/>
          <p:nvPr/>
        </p:nvSpPr>
        <p:spPr>
          <a:xfrm>
            <a:off x="4473357" y="3688957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66" name="Graphic 65" descr="Arrow Up with solid fill">
            <a:extLst>
              <a:ext uri="{FF2B5EF4-FFF2-40B4-BE49-F238E27FC236}">
                <a16:creationId xmlns:a16="http://schemas.microsoft.com/office/drawing/2014/main" id="{F19CE714-D982-6252-8B8E-05ECE7FFC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151247" y="5646301"/>
            <a:ext cx="342878" cy="342878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F0018AD1-0313-9D50-F533-D670CEAFF175}"/>
              </a:ext>
            </a:extLst>
          </p:cNvPr>
          <p:cNvSpPr txBox="1"/>
          <p:nvPr/>
        </p:nvSpPr>
        <p:spPr>
          <a:xfrm>
            <a:off x="7143994" y="416395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05</a:t>
            </a:r>
          </a:p>
        </p:txBody>
      </p:sp>
      <p:pic>
        <p:nvPicPr>
          <p:cNvPr id="69" name="Graphic 68" descr="Arrow Up with solid fill">
            <a:extLst>
              <a:ext uri="{FF2B5EF4-FFF2-40B4-BE49-F238E27FC236}">
                <a16:creationId xmlns:a16="http://schemas.microsoft.com/office/drawing/2014/main" id="{6443B43A-1995-6C20-0B22-020FCF557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8821885" y="6121301"/>
            <a:ext cx="342878" cy="342878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EE954ACC-7DF0-F9BB-A88C-37B72E0E985B}"/>
              </a:ext>
            </a:extLst>
          </p:cNvPr>
          <p:cNvSpPr txBox="1"/>
          <p:nvPr/>
        </p:nvSpPr>
        <p:spPr>
          <a:xfrm>
            <a:off x="9773342" y="365017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06</a:t>
            </a:r>
          </a:p>
        </p:txBody>
      </p:sp>
      <p:pic>
        <p:nvPicPr>
          <p:cNvPr id="72" name="Graphic 71" descr="Arrow Up with solid fill">
            <a:extLst>
              <a:ext uri="{FF2B5EF4-FFF2-40B4-BE49-F238E27FC236}">
                <a16:creationId xmlns:a16="http://schemas.microsoft.com/office/drawing/2014/main" id="{93CB6B31-F1E4-9056-0A3B-F25FA89C9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451233" y="5659012"/>
            <a:ext cx="342878" cy="342878"/>
          </a:xfrm>
          <a:prstGeom prst="rect">
            <a:avLst/>
          </a:prstGeom>
        </p:spPr>
      </p:pic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F3F68D6C-E117-003A-AFBE-88BADB0415CE}"/>
              </a:ext>
            </a:extLst>
          </p:cNvPr>
          <p:cNvSpPr/>
          <p:nvPr/>
        </p:nvSpPr>
        <p:spPr>
          <a:xfrm>
            <a:off x="4289808" y="6387040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2E5E21E7-6CBB-4793-4420-D257BDDCBC56}"/>
              </a:ext>
            </a:extLst>
          </p:cNvPr>
          <p:cNvSpPr/>
          <p:nvPr/>
        </p:nvSpPr>
        <p:spPr>
          <a:xfrm>
            <a:off x="6924214" y="-2297689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A51FB63E-3765-0A3A-0470-3AF6F99EE085}"/>
              </a:ext>
            </a:extLst>
          </p:cNvPr>
          <p:cNvSpPr/>
          <p:nvPr/>
        </p:nvSpPr>
        <p:spPr>
          <a:xfrm>
            <a:off x="9556752" y="6387040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9443" y="2335213"/>
            <a:ext cx="2135188" cy="97155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4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25347" y="5646301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82145" y="6095864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73342" y="5646301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9150" y="3306763"/>
            <a:ext cx="2914650" cy="13874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1400"/>
              <a:t>Here’s what we’ll cover today to demonstrate how we can bring value to your business</a:t>
            </a:r>
            <a:endParaRPr lang="en-LT" sz="1400"/>
          </a:p>
        </p:txBody>
      </p:sp>
      <p:sp>
        <p:nvSpPr>
          <p:cNvPr id="76" name="Text Placeholder 28">
            <a:extLst>
              <a:ext uri="{FF2B5EF4-FFF2-40B4-BE49-F238E27FC236}">
                <a16:creationId xmlns:a16="http://schemas.microsoft.com/office/drawing/2014/main" id="{8C95F753-1C64-E152-DAFA-667F5B54E8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25347" y="2575056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77" name="Text Placeholder 28">
            <a:extLst>
              <a:ext uri="{FF2B5EF4-FFF2-40B4-BE49-F238E27FC236}">
                <a16:creationId xmlns:a16="http://schemas.microsoft.com/office/drawing/2014/main" id="{D18675DF-FDD2-E8B2-82D0-1C22349F0F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82145" y="3049394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79" name="Text Placeholder 28">
            <a:extLst>
              <a:ext uri="{FF2B5EF4-FFF2-40B4-BE49-F238E27FC236}">
                <a16:creationId xmlns:a16="http://schemas.microsoft.com/office/drawing/2014/main" id="{95066570-1F6C-EF27-A640-B8D3E2265C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719601" y="2575056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pic>
        <p:nvPicPr>
          <p:cNvPr id="80" name="Picture 16">
            <a:extLst>
              <a:ext uri="{FF2B5EF4-FFF2-40B4-BE49-F238E27FC236}">
                <a16:creationId xmlns:a16="http://schemas.microsoft.com/office/drawing/2014/main" id="{24E983AA-6736-56AD-9053-B56DC51CFC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8200" y="6206957"/>
            <a:ext cx="956398" cy="30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4972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Slide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5996645"/>
            <a:ext cx="956398" cy="3051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95063"/>
            <a:ext cx="5367889" cy="1708257"/>
          </a:xfrm>
        </p:spPr>
        <p:txBody>
          <a:bodyPr>
            <a:normAutofit/>
          </a:bodyPr>
          <a:lstStyle>
            <a:lvl1pPr algn="l">
              <a:defRPr sz="9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844413"/>
            <a:ext cx="10193338" cy="9631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4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/>
        </p:nvSpPr>
        <p:spPr>
          <a:xfrm>
            <a:off x="1245086" y="640648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14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838200" y="626649"/>
            <a:ext cx="342878" cy="34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7994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Slide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5996645"/>
            <a:ext cx="956398" cy="3051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95063"/>
            <a:ext cx="5367889" cy="1708257"/>
          </a:xfrm>
        </p:spPr>
        <p:txBody>
          <a:bodyPr>
            <a:normAutofit/>
          </a:bodyPr>
          <a:lstStyle>
            <a:lvl1pPr algn="l">
              <a:defRPr sz="9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844413"/>
            <a:ext cx="10193338" cy="9631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4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/>
        </p:nvSpPr>
        <p:spPr>
          <a:xfrm>
            <a:off x="1245086" y="640648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14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838200" y="626649"/>
            <a:ext cx="342878" cy="34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5810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742E0-9D08-487E-9399-BDEC927F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6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69095-1041-4889-987F-ACC4DFE79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19418"/>
            <a:ext cx="10515600" cy="4657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A6FEA-E4AE-4E04-B245-C7A00C83E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36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  <p:sldLayoutId id="2147483766" r:id="rId22"/>
    <p:sldLayoutId id="2147483767" r:id="rId23"/>
    <p:sldLayoutId id="2147483768" r:id="rId24"/>
    <p:sldLayoutId id="2147483769" r:id="rId25"/>
    <p:sldLayoutId id="2147483770" r:id="rId26"/>
    <p:sldLayoutId id="2147483771" r:id="rId27"/>
    <p:sldLayoutId id="2147483773" r:id="rId28"/>
    <p:sldLayoutId id="2147483774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400"/>
        </a:lnSpc>
        <a:spcBef>
          <a:spcPts val="1000"/>
        </a:spcBef>
        <a:buClr>
          <a:schemeClr val="accent6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24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4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4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4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742E0-9D08-487E-9399-BDEC927F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6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69095-1041-4889-987F-ACC4DFE79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19418"/>
            <a:ext cx="10515600" cy="4657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A6FEA-E4AE-4E04-B245-C7A00C83E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12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  <p:sldLayoutId id="2147483794" r:id="rId19"/>
    <p:sldLayoutId id="2147483795" r:id="rId20"/>
    <p:sldLayoutId id="2147483796" r:id="rId21"/>
    <p:sldLayoutId id="2147483797" r:id="rId22"/>
    <p:sldLayoutId id="2147483798" r:id="rId23"/>
    <p:sldLayoutId id="2147483799" r:id="rId24"/>
    <p:sldLayoutId id="2147483800" r:id="rId25"/>
    <p:sldLayoutId id="2147483801" r:id="rId26"/>
    <p:sldLayoutId id="2147483802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400"/>
        </a:lnSpc>
        <a:spcBef>
          <a:spcPts val="1000"/>
        </a:spcBef>
        <a:buClr>
          <a:schemeClr val="accent6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24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4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4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4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5.png"/><Relationship Id="rId7" Type="http://schemas.openxmlformats.org/officeDocument/2006/relationships/image" Target="../media/image3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5" Type="http://schemas.openxmlformats.org/officeDocument/2006/relationships/hyperlink" Target="https://documentation.cluedin.net/quick-feature-tour" TargetMode="External"/><Relationship Id="rId4" Type="http://schemas.openxmlformats.org/officeDocument/2006/relationships/image" Target="../media/image30.svg"/><Relationship Id="rId9" Type="http://schemas.openxmlformats.org/officeDocument/2006/relationships/image" Target="../media/image3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documentation.cluedin.net/release-notes" TargetMode="External"/><Relationship Id="rId3" Type="http://schemas.openxmlformats.org/officeDocument/2006/relationships/image" Target="../media/image27.jpeg"/><Relationship Id="rId7" Type="http://schemas.openxmlformats.org/officeDocument/2006/relationships/hyperlink" Target="https://documentation.cluedin.net/getting-started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documentation.cluedin.net/key-terms-and-features" TargetMode="External"/><Relationship Id="rId5" Type="http://schemas.openxmlformats.org/officeDocument/2006/relationships/image" Target="../media/image36.svg"/><Relationship Id="rId10" Type="http://schemas.openxmlformats.org/officeDocument/2006/relationships/image" Target="../media/image29.svg"/><Relationship Id="rId4" Type="http://schemas.openxmlformats.org/officeDocument/2006/relationships/image" Target="../media/image35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documentation.cluedin.net/kb/how-to-use-tags-with-golden-records-and-data-parts#what-are-tags" TargetMode="External"/><Relationship Id="rId13" Type="http://schemas.openxmlformats.org/officeDocument/2006/relationships/hyperlink" Target="https://documentation.cluedin.net/preparation/enricher" TargetMode="External"/><Relationship Id="rId3" Type="http://schemas.openxmlformats.org/officeDocument/2006/relationships/hyperlink" Target="https://documentation.cluedin.net/getting-started/data-ingestion" TargetMode="External"/><Relationship Id="rId7" Type="http://schemas.openxmlformats.org/officeDocument/2006/relationships/hyperlink" Target="https://documentation.cluedin.net/getting-started/rule-builder" TargetMode="External"/><Relationship Id="rId12" Type="http://schemas.openxmlformats.org/officeDocument/2006/relationships/hyperlink" Target="https://documentation.cluedin.net/getting-started/data-deduplicatio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documentation.cluedin.net/getting-started/manual-data-cleaning" TargetMode="External"/><Relationship Id="rId11" Type="http://schemas.openxmlformats.org/officeDocument/2006/relationships/hyperlink" Target="https://documentation.cluedin.net/training/fundamentals/building-a-single-customer-view#part-3" TargetMode="External"/><Relationship Id="rId5" Type="http://schemas.openxmlformats.org/officeDocument/2006/relationships/hyperlink" Target="https://documentation.cluedin.net/key-terms-and-features/golden-records" TargetMode="External"/><Relationship Id="rId15" Type="http://schemas.openxmlformats.org/officeDocument/2006/relationships/hyperlink" Target="https://documentation.cluedin.net/microsoft-integration" TargetMode="External"/><Relationship Id="rId10" Type="http://schemas.openxmlformats.org/officeDocument/2006/relationships/hyperlink" Target="https://documentation.cluedin.net/key-terms-and-features/entity-codes" TargetMode="External"/><Relationship Id="rId4" Type="http://schemas.openxmlformats.org/officeDocument/2006/relationships/hyperlink" Target="https://documentation.cluedin.net/key-terms-and-features/search" TargetMode="External"/><Relationship Id="rId9" Type="http://schemas.openxmlformats.org/officeDocument/2006/relationships/hyperlink" Target="https://documentation.cluedin.net/integration/additional-operations-on-records/monitoring" TargetMode="External"/><Relationship Id="rId14" Type="http://schemas.openxmlformats.org/officeDocument/2006/relationships/hyperlink" Target="https://documentation.cluedin.net/consume/stream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D12968-2F6E-788B-5FC8-CAE514D8BD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8237" y="3429000"/>
            <a:ext cx="6146038" cy="1572454"/>
          </a:xfrm>
        </p:spPr>
        <p:txBody>
          <a:bodyPr/>
          <a:lstStyle/>
          <a:p>
            <a:r>
              <a:rPr lang="en-US" dirty="0"/>
              <a:t>Welcome to the </a:t>
            </a:r>
            <a:r>
              <a:rPr lang="en-US" dirty="0" err="1"/>
              <a:t>CluedIn</a:t>
            </a:r>
            <a:r>
              <a:rPr lang="en-US" dirty="0"/>
              <a:t> community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1158362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1C78ED-F701-5370-642D-BC52827A9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T" dirty="0"/>
              <a:t>03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3C3E4C-7443-58AB-87BB-E6A1A028E5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LT" dirty="0"/>
              <a:t>Training timeline overview</a:t>
            </a:r>
          </a:p>
        </p:txBody>
      </p:sp>
    </p:spTree>
    <p:extLst>
      <p:ext uri="{BB962C8B-B14F-4D97-AF65-F5344CB8AC3E}">
        <p14:creationId xmlns:p14="http://schemas.microsoft.com/office/powerpoint/2010/main" val="3664900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FF2B5EF4-FFF2-40B4-BE49-F238E27FC236}">
                <a16:creationId xmlns:a16="http://schemas.microsoft.com/office/drawing/2014/main" id="{FAACAC13-FD86-3833-A3DE-E12001831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619" y="1835149"/>
            <a:ext cx="2592589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37373A"/>
              </a:solidFill>
              <a:effectLst/>
              <a:uLnTx/>
              <a:uFillTx/>
              <a:latin typeface="Open Sans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C8755F4-DB8A-A380-57EF-A23BAAF4BB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400327"/>
              </p:ext>
            </p:extLst>
          </p:nvPr>
        </p:nvGraphicFramePr>
        <p:xfrm>
          <a:off x="536713" y="1779104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182167295"/>
                    </a:ext>
                  </a:extLst>
                </a:gridCol>
              </a:tblGrid>
              <a:tr h="11927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277224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9F88183-6F5A-A4FB-2179-90C9221C8D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934245"/>
              </p:ext>
            </p:extLst>
          </p:nvPr>
        </p:nvGraphicFramePr>
        <p:xfrm>
          <a:off x="0" y="0"/>
          <a:ext cx="12192000" cy="6858003"/>
        </p:xfrm>
        <a:graphic>
          <a:graphicData uri="http://schemas.openxmlformats.org/drawingml/2006/table">
            <a:tbl>
              <a:tblPr/>
              <a:tblGrid>
                <a:gridCol w="3752580">
                  <a:extLst>
                    <a:ext uri="{9D8B030D-6E8A-4147-A177-3AD203B41FA5}">
                      <a16:colId xmlns:a16="http://schemas.microsoft.com/office/drawing/2014/main" val="2621636419"/>
                    </a:ext>
                  </a:extLst>
                </a:gridCol>
                <a:gridCol w="5219340">
                  <a:extLst>
                    <a:ext uri="{9D8B030D-6E8A-4147-A177-3AD203B41FA5}">
                      <a16:colId xmlns:a16="http://schemas.microsoft.com/office/drawing/2014/main" val="3887409020"/>
                    </a:ext>
                  </a:extLst>
                </a:gridCol>
                <a:gridCol w="3220080">
                  <a:extLst>
                    <a:ext uri="{9D8B030D-6E8A-4147-A177-3AD203B41FA5}">
                      <a16:colId xmlns:a16="http://schemas.microsoft.com/office/drawing/2014/main" val="2138541210"/>
                    </a:ext>
                  </a:extLst>
                </a:gridCol>
              </a:tblGrid>
              <a:tr h="53881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580894"/>
                  </a:ext>
                </a:extLst>
              </a:tr>
              <a:tr h="631919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Ingestion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 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hr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806603"/>
                  </a:ext>
                </a:extLst>
              </a:tr>
              <a:tr h="631919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Search &amp; golden records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 2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 hrs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1013381"/>
                  </a:ext>
                </a:extLst>
              </a:tr>
              <a:tr h="631919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transformation: clean projects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 3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 hrs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8048926"/>
                  </a:ext>
                </a:extLst>
              </a:tr>
              <a:tr h="631919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transformation: rules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 4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 hrs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6634749"/>
                  </a:ext>
                </a:extLst>
              </a:tr>
              <a:tr h="631919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transformation: tagging &amp; monitoring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 5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 hrs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9194741"/>
                  </a:ext>
                </a:extLst>
              </a:tr>
              <a:tr h="631919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Deduplication: identifiers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 6 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 hrs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1820318"/>
                  </a:ext>
                </a:extLst>
              </a:tr>
              <a:tr h="631919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Deduplication: deduplication projects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 7 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 hrs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9494806"/>
                  </a:ext>
                </a:extLst>
              </a:tr>
              <a:tr h="631919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Enrichment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 8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 hrs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4168804"/>
                  </a:ext>
                </a:extLst>
              </a:tr>
              <a:tr h="631919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Streaming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 9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 hrs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98189"/>
                  </a:ext>
                </a:extLst>
              </a:tr>
              <a:tr h="631919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Microsoft integrations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 10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 hrs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3397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5504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65202F-7654-FB7D-648A-8E5D6E4FE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T" dirty="0"/>
              <a:t>04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EA1355-0749-DAC0-C79B-09D2E1CEA0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LT" dirty="0"/>
              <a:t>Prepare for training session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C1FD54-E3B6-5E64-CC05-1D2A9109C0DF}"/>
              </a:ext>
            </a:extLst>
          </p:cNvPr>
          <p:cNvSpPr txBox="1"/>
          <p:nvPr/>
        </p:nvSpPr>
        <p:spPr>
          <a:xfrm>
            <a:off x="838200" y="4625440"/>
            <a:ext cx="5877910" cy="683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60"/>
              </a:lnSpc>
            </a:pPr>
            <a:r>
              <a:rPr lang="en-GB" dirty="0"/>
              <a:t>With the right preparation, you’ll get the most value from your CluedIn training sessions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1159556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146E-EEBD-B4BB-59CB-17C00DE83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0214"/>
            <a:ext cx="10515600" cy="1016788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How to prepare for the training sessions:</a:t>
            </a:r>
            <a:endParaRPr lang="en-LT" sz="3200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B7A9AF-FB58-BFF4-0DCD-284FD968E1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13</a:t>
            </a:fld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2CBD673-52A3-2D06-3EBB-F286A89B26A3}"/>
              </a:ext>
            </a:extLst>
          </p:cNvPr>
          <p:cNvSpPr/>
          <p:nvPr/>
        </p:nvSpPr>
        <p:spPr>
          <a:xfrm>
            <a:off x="1023582" y="2750024"/>
            <a:ext cx="4808561" cy="2477069"/>
          </a:xfrm>
          <a:prstGeom prst="roundRect">
            <a:avLst>
              <a:gd name="adj" fmla="val 73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965FB8-E82A-BDFF-00B8-D6E02773C4C2}"/>
              </a:ext>
            </a:extLst>
          </p:cNvPr>
          <p:cNvSpPr txBox="1"/>
          <p:nvPr/>
        </p:nvSpPr>
        <p:spPr>
          <a:xfrm>
            <a:off x="1431309" y="4233369"/>
            <a:ext cx="32976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Ensure the right team members attend each session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25A84BA-EB95-8783-EE1D-0159D89BB585}"/>
              </a:ext>
            </a:extLst>
          </p:cNvPr>
          <p:cNvSpPr/>
          <p:nvPr/>
        </p:nvSpPr>
        <p:spPr>
          <a:xfrm>
            <a:off x="6359857" y="2750024"/>
            <a:ext cx="4808561" cy="2477069"/>
          </a:xfrm>
          <a:prstGeom prst="roundRect">
            <a:avLst>
              <a:gd name="adj" fmla="val 73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573B8-6B3B-E233-2E1F-7AED4E6D650C}"/>
              </a:ext>
            </a:extLst>
          </p:cNvPr>
          <p:cNvSpPr txBox="1"/>
          <p:nvPr/>
        </p:nvSpPr>
        <p:spPr>
          <a:xfrm>
            <a:off x="6664657" y="3095160"/>
            <a:ext cx="40960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Take a quick tour of CluedIn to get familiar with its key features:</a:t>
            </a:r>
          </a:p>
        </p:txBody>
      </p:sp>
      <p:pic>
        <p:nvPicPr>
          <p:cNvPr id="9" name="Picture 16">
            <a:extLst>
              <a:ext uri="{FF2B5EF4-FFF2-40B4-BE49-F238E27FC236}">
                <a16:creationId xmlns:a16="http://schemas.microsoft.com/office/drawing/2014/main" id="{5DC18624-B3A5-1099-4A35-2A634DB21F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5996645"/>
            <a:ext cx="956398" cy="3051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8F0554B-1CC2-9F9D-661A-825C51CBC738}"/>
              </a:ext>
            </a:extLst>
          </p:cNvPr>
          <p:cNvSpPr txBox="1"/>
          <p:nvPr/>
        </p:nvSpPr>
        <p:spPr>
          <a:xfrm>
            <a:off x="7026322" y="4571923"/>
            <a:ext cx="26084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1600" dirty="0">
                <a:solidFill>
                  <a:schemeClr val="accent2"/>
                </a:solidFill>
                <a:hlinkClick r:id="rId5"/>
              </a:rPr>
              <a:t>Quick feature tour</a:t>
            </a:r>
            <a:endParaRPr lang="en-GB" sz="1600" dirty="0">
              <a:solidFill>
                <a:schemeClr val="accent2"/>
              </a:solidFill>
            </a:endParaRPr>
          </a:p>
        </p:txBody>
      </p:sp>
      <p:pic>
        <p:nvPicPr>
          <p:cNvPr id="15" name="Graphic 14" descr="Link with solid fill">
            <a:extLst>
              <a:ext uri="{FF2B5EF4-FFF2-40B4-BE49-F238E27FC236}">
                <a16:creationId xmlns:a16="http://schemas.microsoft.com/office/drawing/2014/main" id="{F9A15F11-BA12-7463-6614-0AC7F3A5C2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58775" y="4631587"/>
            <a:ext cx="219780" cy="219226"/>
          </a:xfrm>
          <a:prstGeom prst="rect">
            <a:avLst/>
          </a:prstGeom>
        </p:spPr>
      </p:pic>
      <p:pic>
        <p:nvPicPr>
          <p:cNvPr id="17" name="Graphic 16" descr="Meeting with solid fill">
            <a:extLst>
              <a:ext uri="{FF2B5EF4-FFF2-40B4-BE49-F238E27FC236}">
                <a16:creationId xmlns:a16="http://schemas.microsoft.com/office/drawing/2014/main" id="{BEA4ACB6-5260-06A1-34F6-826B9F1B54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31309" y="30921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090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oup of people looking at a computer&#10;&#10;Description automatically generated">
            <a:extLst>
              <a:ext uri="{FF2B5EF4-FFF2-40B4-BE49-F238E27FC236}">
                <a16:creationId xmlns:a16="http://schemas.microsoft.com/office/drawing/2014/main" id="{6329F3DF-3661-0E7D-8434-07CE1C998B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0" t="48" r="9226" b="10224"/>
          <a:stretch>
            <a:fillRect/>
          </a:stretch>
        </p:blipFill>
        <p:spPr>
          <a:xfrm flipH="1">
            <a:off x="0" y="-1"/>
            <a:ext cx="6229184" cy="68580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C92345-9EA2-E97A-AD28-FA732171EC32}"/>
              </a:ext>
            </a:extLst>
          </p:cNvPr>
          <p:cNvSpPr/>
          <p:nvPr/>
        </p:nvSpPr>
        <p:spPr>
          <a:xfrm rot="10800000">
            <a:off x="0" y="-3669"/>
            <a:ext cx="6229184" cy="4282899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DA414E-8F85-E84A-C1AA-5A611FE9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486" y="1284976"/>
            <a:ext cx="4556612" cy="1561924"/>
          </a:xfrm>
        </p:spPr>
        <p:txBody>
          <a:bodyPr>
            <a:normAutofit/>
          </a:bodyPr>
          <a:lstStyle/>
          <a:p>
            <a:pPr>
              <a:lnSpc>
                <a:spcPts val="4800"/>
              </a:lnSpc>
            </a:pPr>
            <a:r>
              <a:rPr lang="en-US" sz="4400" dirty="0">
                <a:solidFill>
                  <a:schemeClr val="bg1"/>
                </a:solidFill>
              </a:rPr>
              <a:t>Key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Resources</a:t>
            </a:r>
          </a:p>
        </p:txBody>
      </p:sp>
      <p:sp>
        <p:nvSpPr>
          <p:cNvPr id="68" name="Rectangle: Rounded Corners 9">
            <a:extLst>
              <a:ext uri="{FF2B5EF4-FFF2-40B4-BE49-F238E27FC236}">
                <a16:creationId xmlns:a16="http://schemas.microsoft.com/office/drawing/2014/main" id="{B8A7C5D1-BAC1-6BE1-9799-5827823B3264}"/>
              </a:ext>
            </a:extLst>
          </p:cNvPr>
          <p:cNvSpPr/>
          <p:nvPr/>
        </p:nvSpPr>
        <p:spPr>
          <a:xfrm>
            <a:off x="5464667" y="4214096"/>
            <a:ext cx="6377575" cy="158225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8AFCE7BF-9466-39A1-679B-6A34B0664298}"/>
              </a:ext>
            </a:extLst>
          </p:cNvPr>
          <p:cNvSpPr txBox="1">
            <a:spLocks/>
          </p:cNvSpPr>
          <p:nvPr/>
        </p:nvSpPr>
        <p:spPr>
          <a:xfrm>
            <a:off x="5913281" y="2846900"/>
            <a:ext cx="3776410" cy="8922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64CFBA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37373A">
                  <a:lumMod val="75000"/>
                </a:srgbClr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77B7078-7329-8F9B-AC08-A70E18B9159D}"/>
              </a:ext>
            </a:extLst>
          </p:cNvPr>
          <p:cNvSpPr txBox="1"/>
          <p:nvPr/>
        </p:nvSpPr>
        <p:spPr>
          <a:xfrm>
            <a:off x="5555041" y="4455794"/>
            <a:ext cx="2191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37373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CluedIn documentation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B553762-7552-9A1B-EB39-8DEDD7A6780C}"/>
              </a:ext>
            </a:extLst>
          </p:cNvPr>
          <p:cNvSpPr/>
          <p:nvPr/>
        </p:nvSpPr>
        <p:spPr>
          <a:xfrm>
            <a:off x="5392419" y="4214096"/>
            <a:ext cx="111798" cy="15822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4CFBA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7BFDE8C0-874A-57CB-71E1-71BEA0CCCA90}"/>
              </a:ext>
            </a:extLst>
          </p:cNvPr>
          <p:cNvSpPr txBox="1">
            <a:spLocks/>
          </p:cNvSpPr>
          <p:nvPr/>
        </p:nvSpPr>
        <p:spPr>
          <a:xfrm>
            <a:off x="5546633" y="4794240"/>
            <a:ext cx="2361519" cy="6143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CFB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37373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great place to begin your journey and stay up to date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7373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689740E-56D3-87FA-6CA7-7F41D2F2EFB7}"/>
              </a:ext>
            </a:extLst>
          </p:cNvPr>
          <p:cNvCxnSpPr>
            <a:cxnSpLocks/>
          </p:cNvCxnSpPr>
          <p:nvPr/>
        </p:nvCxnSpPr>
        <p:spPr>
          <a:xfrm>
            <a:off x="8029743" y="4380756"/>
            <a:ext cx="0" cy="1285948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Graphic 91" descr="Link with solid fill">
            <a:extLst>
              <a:ext uri="{FF2B5EF4-FFF2-40B4-BE49-F238E27FC236}">
                <a16:creationId xmlns:a16="http://schemas.microsoft.com/office/drawing/2014/main" id="{0614F4F3-411F-DEE9-21DB-AAD2541C68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14401" y="4427373"/>
            <a:ext cx="219780" cy="219226"/>
          </a:xfrm>
          <a:prstGeom prst="rect">
            <a:avLst/>
          </a:prstGeom>
        </p:spPr>
      </p:pic>
      <p:pic>
        <p:nvPicPr>
          <p:cNvPr id="93" name="Graphic 92" descr="Link with solid fill">
            <a:extLst>
              <a:ext uri="{FF2B5EF4-FFF2-40B4-BE49-F238E27FC236}">
                <a16:creationId xmlns:a16="http://schemas.microsoft.com/office/drawing/2014/main" id="{6126BAB8-49A9-9B3E-AF57-1594EDAFAD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14401" y="5302484"/>
            <a:ext cx="219780" cy="219226"/>
          </a:xfrm>
          <a:prstGeom prst="rect">
            <a:avLst/>
          </a:prstGeom>
        </p:spPr>
      </p:pic>
      <p:pic>
        <p:nvPicPr>
          <p:cNvPr id="94" name="Graphic 93" descr="Link with solid fill">
            <a:extLst>
              <a:ext uri="{FF2B5EF4-FFF2-40B4-BE49-F238E27FC236}">
                <a16:creationId xmlns:a16="http://schemas.microsoft.com/office/drawing/2014/main" id="{1A2FEDD2-0B93-58A4-28F5-5C0AA1E428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14401" y="4868045"/>
            <a:ext cx="219780" cy="21922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DBA1CD4-A275-40E7-6C2F-2A53F897252E}"/>
              </a:ext>
            </a:extLst>
          </p:cNvPr>
          <p:cNvSpPr txBox="1"/>
          <p:nvPr/>
        </p:nvSpPr>
        <p:spPr>
          <a:xfrm>
            <a:off x="8473771" y="4393600"/>
            <a:ext cx="32057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hlinkClick r:id="rId6"/>
              </a:rPr>
              <a:t>Key terms and features | </a:t>
            </a:r>
            <a:r>
              <a:rPr lang="en-US" sz="1100" dirty="0" err="1">
                <a:hlinkClick r:id="rId6"/>
              </a:rPr>
              <a:t>CluedIn</a:t>
            </a:r>
            <a:r>
              <a:rPr lang="en-US" sz="1100" dirty="0">
                <a:hlinkClick r:id="rId6"/>
              </a:rPr>
              <a:t> Documentation</a:t>
            </a:r>
            <a:endParaRPr lang="en-GB" sz="11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F417AC-3CED-EE84-CBC3-5C5F9FB64B02}"/>
              </a:ext>
            </a:extLst>
          </p:cNvPr>
          <p:cNvSpPr txBox="1"/>
          <p:nvPr/>
        </p:nvSpPr>
        <p:spPr>
          <a:xfrm>
            <a:off x="8473771" y="4828039"/>
            <a:ext cx="27570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hlinkClick r:id="rId7"/>
              </a:rPr>
              <a:t>Getting started | CluedIn Documentation</a:t>
            </a:r>
            <a:endParaRPr lang="en-GB" sz="11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A92DD1-D650-D226-FC8D-69A243667AAF}"/>
              </a:ext>
            </a:extLst>
          </p:cNvPr>
          <p:cNvSpPr txBox="1"/>
          <p:nvPr/>
        </p:nvSpPr>
        <p:spPr>
          <a:xfrm>
            <a:off x="8473771" y="5281576"/>
            <a:ext cx="291403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hlinkClick r:id="rId8"/>
              </a:rPr>
              <a:t>Release overview | CluedIn Documentation</a:t>
            </a:r>
            <a:endParaRPr lang="en-GB" sz="11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AD9342-96DC-3AEF-DC8C-E028BF53165D}"/>
              </a:ext>
            </a:extLst>
          </p:cNvPr>
          <p:cNvSpPr txBox="1"/>
          <p:nvPr/>
        </p:nvSpPr>
        <p:spPr>
          <a:xfrm>
            <a:off x="6727392" y="3173278"/>
            <a:ext cx="485686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Have questions about CluedIn? Start with our documentation, regularly updated with how-</a:t>
            </a:r>
            <a:r>
              <a:rPr lang="en-GB" sz="1400" dirty="0" err="1">
                <a:solidFill>
                  <a:schemeClr val="bg1"/>
                </a:solidFill>
              </a:rPr>
              <a:t>tos</a:t>
            </a:r>
            <a:r>
              <a:rPr lang="en-GB" sz="1400" dirty="0">
                <a:solidFill>
                  <a:schemeClr val="bg1"/>
                </a:solidFill>
              </a:rPr>
              <a:t>, feature explainers, and practical examples.</a:t>
            </a:r>
            <a:endParaRPr lang="en-LT" sz="1400" dirty="0">
              <a:solidFill>
                <a:schemeClr val="bg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382FB0F-FA8B-F672-2CBD-1D0AAFD3C946}"/>
              </a:ext>
            </a:extLst>
          </p:cNvPr>
          <p:cNvSpPr txBox="1">
            <a:spLocks/>
          </p:cNvSpPr>
          <p:nvPr/>
        </p:nvSpPr>
        <p:spPr>
          <a:xfrm>
            <a:off x="779849" y="331779"/>
            <a:ext cx="5367889" cy="1024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LT" sz="6600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DD598A-0AC9-CDC8-8239-6CB3A19CB71E}"/>
              </a:ext>
            </a:extLst>
          </p:cNvPr>
          <p:cNvSpPr txBox="1"/>
          <p:nvPr/>
        </p:nvSpPr>
        <p:spPr>
          <a:xfrm>
            <a:off x="5559525" y="5340883"/>
            <a:ext cx="19656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1100" dirty="0">
                <a:solidFill>
                  <a:schemeClr val="accent2"/>
                </a:solidFill>
              </a:rPr>
              <a:t>Visit CluedIn Documentation</a:t>
            </a:r>
          </a:p>
        </p:txBody>
      </p:sp>
      <p:pic>
        <p:nvPicPr>
          <p:cNvPr id="7" name="Picture 16">
            <a:extLst>
              <a:ext uri="{FF2B5EF4-FFF2-40B4-BE49-F238E27FC236}">
                <a16:creationId xmlns:a16="http://schemas.microsoft.com/office/drawing/2014/main" id="{044D5E72-772D-B9E9-5665-7955A149EC9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838200" y="5996645"/>
            <a:ext cx="956398" cy="30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54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1CFE05E-DA98-7DF0-EBEC-D4D43DB8EC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9443" y="2859569"/>
            <a:ext cx="3658289" cy="242929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LT" sz="4800" dirty="0"/>
              <a:t>A four-level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LT" sz="4800" dirty="0"/>
              <a:t>Journey</a:t>
            </a:r>
            <a:endParaRPr lang="en-GB" sz="4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5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500" dirty="0"/>
              <a:t>This training covers CluedIn Fundamentals—the starting point of a broader 4-level learning path designed to grow your mastery of the platform</a:t>
            </a:r>
            <a:endParaRPr lang="en-LT" sz="15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212FE90-5F9D-5C39-4CAD-ED5B1BF32F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98701" y="1560296"/>
            <a:ext cx="1943876" cy="368300"/>
          </a:xfrm>
        </p:spPr>
        <p:txBody>
          <a:bodyPr>
            <a:normAutofit/>
          </a:bodyPr>
          <a:lstStyle/>
          <a:p>
            <a:r>
              <a:rPr lang="en-LT" sz="1600" b="1"/>
              <a:t>Fundamentals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5DC3E4E-DF39-8FA0-0E12-B0A048D47A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98700" y="4526297"/>
            <a:ext cx="2679243" cy="37048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LT" sz="1600" b="1"/>
              <a:t>Microsoft Integration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4D60735-5572-2785-B29F-5BC09442D7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64766" y="1833324"/>
            <a:ext cx="1994947" cy="368300"/>
          </a:xfrm>
        </p:spPr>
        <p:txBody>
          <a:bodyPr>
            <a:noAutofit/>
          </a:bodyPr>
          <a:lstStyle/>
          <a:p>
            <a:r>
              <a:rPr lang="en-LT" sz="1600" b="1" dirty="0"/>
              <a:t>AI &amp; Automation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089CF61-7B5E-3058-7CF1-C68243A4EA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64765" y="4711539"/>
            <a:ext cx="2100826" cy="74816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sz="1600" b="1"/>
              <a:t>Data Engineering</a:t>
            </a:r>
            <a:br>
              <a:rPr lang="en-GB" sz="1600" b="1"/>
            </a:br>
            <a:r>
              <a:rPr lang="en-GB" sz="1600" b="1"/>
              <a:t>&amp; Azure Databricks</a:t>
            </a:r>
            <a:endParaRPr lang="en-LT" sz="1600" b="1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CB15C3E6-0E5E-DE7A-9F92-B9B224EEE7BE}"/>
              </a:ext>
            </a:extLst>
          </p:cNvPr>
          <p:cNvSpPr txBox="1">
            <a:spLocks/>
          </p:cNvSpPr>
          <p:nvPr/>
        </p:nvSpPr>
        <p:spPr>
          <a:xfrm>
            <a:off x="4898701" y="1928595"/>
            <a:ext cx="2442168" cy="12670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6"/>
              </a:buClr>
              <a:buFontTx/>
              <a:buNone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6"/>
              </a:buClr>
              <a:buFontTx/>
              <a:buNone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6"/>
              </a:buClr>
              <a:buFontTx/>
              <a:buNone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6"/>
              </a:buClr>
              <a:buFontTx/>
              <a:buNone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6"/>
              </a:buClr>
              <a:buFontTx/>
              <a:buNone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CEC"/>
              </a:buClr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Learn about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schemaless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ingestion, cleaning, and graph model.</a:t>
            </a:r>
            <a:endParaRPr kumimoji="0" lang="en-LT" sz="14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4315D01-A389-4FE3-7763-A39BED2E0093}"/>
              </a:ext>
            </a:extLst>
          </p:cNvPr>
          <p:cNvSpPr txBox="1">
            <a:spLocks/>
          </p:cNvSpPr>
          <p:nvPr/>
        </p:nvSpPr>
        <p:spPr>
          <a:xfrm>
            <a:off x="8161346" y="2225751"/>
            <a:ext cx="2687647" cy="10552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6"/>
              </a:buClr>
              <a:buFontTx/>
              <a:buNone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6"/>
              </a:buClr>
              <a:buFontTx/>
              <a:buNone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6"/>
              </a:buClr>
              <a:buFontTx/>
              <a:buNone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6"/>
              </a:buClr>
              <a:buFontTx/>
              <a:buNone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6"/>
              </a:buClr>
              <a:buFontTx/>
              <a:buNone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CEC"/>
              </a:buClr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Explore how CluedIn uses AI for enrichment, deduplication, and intelligent linking.</a:t>
            </a:r>
            <a:endParaRPr kumimoji="0" lang="en-LT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14EE203B-A426-EED7-F886-AEF535E02C15}"/>
              </a:ext>
            </a:extLst>
          </p:cNvPr>
          <p:cNvSpPr txBox="1">
            <a:spLocks/>
          </p:cNvSpPr>
          <p:nvPr/>
        </p:nvSpPr>
        <p:spPr>
          <a:xfrm>
            <a:off x="4898700" y="5085623"/>
            <a:ext cx="2687647" cy="11549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6"/>
              </a:buClr>
              <a:buFontTx/>
              <a:buNone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6"/>
              </a:buClr>
              <a:buFontTx/>
              <a:buNone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6"/>
              </a:buClr>
              <a:buFontTx/>
              <a:buNone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6"/>
              </a:buClr>
              <a:buFontTx/>
              <a:buNone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6"/>
              </a:buClr>
              <a:buFontTx/>
              <a:buNone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CEC"/>
              </a:buClr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See how CluedIn works natively with Azure, Microsoft Purview, and Microsoft 365.</a:t>
            </a:r>
            <a:endParaRPr kumimoji="0" lang="en-LT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6FA3A2B9-1DD5-CC3D-93A8-450E33D3F6C7}"/>
              </a:ext>
            </a:extLst>
          </p:cNvPr>
          <p:cNvSpPr txBox="1">
            <a:spLocks/>
          </p:cNvSpPr>
          <p:nvPr/>
        </p:nvSpPr>
        <p:spPr>
          <a:xfrm>
            <a:off x="8161345" y="5368810"/>
            <a:ext cx="2687647" cy="11549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6"/>
              </a:buClr>
              <a:buFontTx/>
              <a:buNone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6"/>
              </a:buClr>
              <a:buFontTx/>
              <a:buNone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6"/>
              </a:buClr>
              <a:buFontTx/>
              <a:buNone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6"/>
              </a:buClr>
              <a:buFontTx/>
              <a:buNone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6"/>
              </a:buClr>
              <a:buFontTx/>
              <a:buNone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CEC"/>
              </a:buClr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Integrate CluedIn into modern pipelines using Databricks and Azure for advanced analytics.</a:t>
            </a:r>
            <a:endParaRPr kumimoji="0" lang="en-LT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5BAD325-3693-E1F0-09C5-25A12780111B}"/>
              </a:ext>
            </a:extLst>
          </p:cNvPr>
          <p:cNvGrpSpPr/>
          <p:nvPr/>
        </p:nvGrpSpPr>
        <p:grpSpPr>
          <a:xfrm>
            <a:off x="925258" y="2190665"/>
            <a:ext cx="528285" cy="502868"/>
            <a:chOff x="925258" y="2060306"/>
            <a:chExt cx="839661" cy="79926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307F96D-9ED3-9068-035C-13B982707A3C}"/>
                </a:ext>
              </a:extLst>
            </p:cNvPr>
            <p:cNvSpPr/>
            <p:nvPr/>
          </p:nvSpPr>
          <p:spPr>
            <a:xfrm>
              <a:off x="925258" y="2178532"/>
              <a:ext cx="681037" cy="68103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3314B8D-A037-FE3D-116A-BA34A1DFA423}"/>
                </a:ext>
              </a:extLst>
            </p:cNvPr>
            <p:cNvGrpSpPr/>
            <p:nvPr/>
          </p:nvGrpSpPr>
          <p:grpSpPr>
            <a:xfrm rot="2700000">
              <a:off x="981661" y="2060306"/>
              <a:ext cx="783258" cy="783258"/>
              <a:chOff x="7900737" y="1096903"/>
              <a:chExt cx="914400" cy="914400"/>
            </a:xfrm>
          </p:grpSpPr>
          <p:pic>
            <p:nvPicPr>
              <p:cNvPr id="21" name="Graphic 20" descr="Caret Up with solid fill">
                <a:extLst>
                  <a:ext uri="{FF2B5EF4-FFF2-40B4-BE49-F238E27FC236}">
                    <a16:creationId xmlns:a16="http://schemas.microsoft.com/office/drawing/2014/main" id="{3662D09E-4B18-4F3F-317F-3B5E767A3D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900737" y="1096903"/>
                <a:ext cx="914400" cy="914400"/>
              </a:xfrm>
              <a:prstGeom prst="rect">
                <a:avLst/>
              </a:prstGeom>
            </p:spPr>
          </p:pic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C6262C73-BC99-FF48-4595-FD04C9488755}"/>
                  </a:ext>
                </a:extLst>
              </p:cNvPr>
              <p:cNvCxnSpPr/>
              <p:nvPr/>
            </p:nvCxnSpPr>
            <p:spPr>
              <a:xfrm>
                <a:off x="8357937" y="1426568"/>
                <a:ext cx="0" cy="584734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D808FA1-2E38-32D5-9FD5-68ABADF25FA6}"/>
              </a:ext>
            </a:extLst>
          </p:cNvPr>
          <p:cNvSpPr/>
          <p:nvPr/>
        </p:nvSpPr>
        <p:spPr>
          <a:xfrm>
            <a:off x="7851228" y="462455"/>
            <a:ext cx="3237186" cy="6148552"/>
          </a:xfrm>
          <a:prstGeom prst="rect">
            <a:avLst/>
          </a:prstGeom>
          <a:solidFill>
            <a:srgbClr val="FFFFFF">
              <a:alpha val="6862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CCCBC1-625F-B9E8-02AD-10E2D8E66E49}"/>
              </a:ext>
            </a:extLst>
          </p:cNvPr>
          <p:cNvSpPr/>
          <p:nvPr/>
        </p:nvSpPr>
        <p:spPr>
          <a:xfrm>
            <a:off x="4540470" y="3195685"/>
            <a:ext cx="3237186" cy="3415321"/>
          </a:xfrm>
          <a:prstGeom prst="rect">
            <a:avLst/>
          </a:prstGeom>
          <a:solidFill>
            <a:srgbClr val="FFFFFF">
              <a:alpha val="6862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982114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8CDB47-5A40-81D3-7088-9BE1563172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8500" y="2902172"/>
            <a:ext cx="2135188" cy="679569"/>
          </a:xfrm>
        </p:spPr>
        <p:txBody>
          <a:bodyPr/>
          <a:lstStyle/>
          <a:p>
            <a:r>
              <a:rPr lang="en-LT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B8CBB8-3595-2824-B04A-0B00FE24A1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59211" y="2239400"/>
            <a:ext cx="1570653" cy="679569"/>
          </a:xfrm>
        </p:spPr>
        <p:txBody>
          <a:bodyPr>
            <a:normAutofit/>
          </a:bodyPr>
          <a:lstStyle/>
          <a:p>
            <a:r>
              <a:rPr lang="en-LT" dirty="0"/>
              <a:t>Meet your team</a:t>
            </a:r>
          </a:p>
          <a:p>
            <a:endParaRPr lang="en-L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E6283-4649-DDFC-82F3-A020BF3A6E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73357" y="5264652"/>
            <a:ext cx="1756846" cy="679569"/>
          </a:xfrm>
        </p:spPr>
        <p:txBody>
          <a:bodyPr>
            <a:normAutofit fontScale="92500"/>
          </a:bodyPr>
          <a:lstStyle/>
          <a:p>
            <a:r>
              <a:rPr lang="en-LT" dirty="0"/>
              <a:t>Prepare for training session</a:t>
            </a:r>
          </a:p>
          <a:p>
            <a:endParaRPr lang="en-L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191CDC-7F0A-E64C-1DD3-FFC9A3277C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38454" y="2746537"/>
            <a:ext cx="1570653" cy="679569"/>
          </a:xfrm>
        </p:spPr>
        <p:txBody>
          <a:bodyPr>
            <a:normAutofit/>
          </a:bodyPr>
          <a:lstStyle/>
          <a:p>
            <a:r>
              <a:rPr lang="en-LT" dirty="0"/>
              <a:t>Training plan overview</a:t>
            </a:r>
          </a:p>
          <a:p>
            <a:endParaRPr lang="en-LT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C00500-344D-A89E-AEB9-2023702BE6F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38454" y="5649994"/>
            <a:ext cx="1725767" cy="679569"/>
          </a:xfrm>
        </p:spPr>
        <p:txBody>
          <a:bodyPr>
            <a:normAutofit/>
          </a:bodyPr>
          <a:lstStyle/>
          <a:p>
            <a:r>
              <a:rPr lang="en-LT" dirty="0"/>
              <a:t>Key</a:t>
            </a:r>
            <a:br>
              <a:rPr lang="en-LT" dirty="0"/>
            </a:br>
            <a:r>
              <a:rPr lang="en-GB" dirty="0"/>
              <a:t>r</a:t>
            </a:r>
            <a:r>
              <a:rPr lang="en-LT" dirty="0"/>
              <a:t>esources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809BD7-5C6A-9BB9-ECA3-AF001C6ED0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816553" y="4196687"/>
            <a:ext cx="1570653" cy="656699"/>
          </a:xfrm>
        </p:spPr>
        <p:txBody>
          <a:bodyPr>
            <a:normAutofit/>
          </a:bodyPr>
          <a:lstStyle/>
          <a:p>
            <a:r>
              <a:rPr lang="en-LT" dirty="0"/>
              <a:t>Training plan timeline</a:t>
            </a:r>
          </a:p>
          <a:p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136192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110236-75F5-85CB-1600-BC6C77D01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6B3EAA8-30B9-F62F-18C7-F76DED796A01}"/>
              </a:ext>
            </a:extLst>
          </p:cNvPr>
          <p:cNvSpPr/>
          <p:nvPr/>
        </p:nvSpPr>
        <p:spPr>
          <a:xfrm>
            <a:off x="1185590" y="2701133"/>
            <a:ext cx="4658146" cy="2339614"/>
          </a:xfrm>
          <a:prstGeom prst="roundRect">
            <a:avLst>
              <a:gd name="adj" fmla="val 4159"/>
            </a:avLst>
          </a:prstGeom>
          <a:solidFill>
            <a:schemeClr val="bg1"/>
          </a:solidFill>
          <a:ln>
            <a:noFill/>
          </a:ln>
          <a:effectLst>
            <a:outerShdw blurRad="381000" sx="102000" sy="102000" algn="ctr" rotWithShape="0">
              <a:schemeClr val="accent3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55A9E-270B-48E7-4765-87A963B2E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BD53AE-7240-4391-874D-1B91F412B7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B1BD50-5C7E-3969-26D2-8EBDCEF0D81B}"/>
              </a:ext>
            </a:extLst>
          </p:cNvPr>
          <p:cNvSpPr txBox="1"/>
          <p:nvPr/>
        </p:nvSpPr>
        <p:spPr>
          <a:xfrm>
            <a:off x="2853045" y="3875993"/>
            <a:ext cx="2503125" cy="632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7373A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AI Customer Success Manager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439538-4DAE-CE9F-71DE-66BF2C8C799A}"/>
              </a:ext>
            </a:extLst>
          </p:cNvPr>
          <p:cNvSpPr txBox="1"/>
          <p:nvPr/>
        </p:nvSpPr>
        <p:spPr>
          <a:xfrm>
            <a:off x="2853045" y="3562337"/>
            <a:ext cx="2503125" cy="350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7373A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Jocelyn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362175D-7EB3-5838-BEF8-04E4C5513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5327" y="3283207"/>
            <a:ext cx="1175465" cy="1175465"/>
          </a:xfrm>
          <a:prstGeom prst="rect">
            <a:avLst/>
          </a:prstGeom>
        </p:spPr>
      </p:pic>
      <p:sp>
        <p:nvSpPr>
          <p:cNvPr id="20" name="Rectangle: Rounded Corners 11">
            <a:extLst>
              <a:ext uri="{FF2B5EF4-FFF2-40B4-BE49-F238E27FC236}">
                <a16:creationId xmlns:a16="http://schemas.microsoft.com/office/drawing/2014/main" id="{F06BC1DA-658B-B413-9ABB-80907EAE5293}"/>
              </a:ext>
            </a:extLst>
          </p:cNvPr>
          <p:cNvSpPr/>
          <p:nvPr/>
        </p:nvSpPr>
        <p:spPr>
          <a:xfrm>
            <a:off x="6090650" y="2701133"/>
            <a:ext cx="4658146" cy="2339614"/>
          </a:xfrm>
          <a:prstGeom prst="roundRect">
            <a:avLst>
              <a:gd name="adj" fmla="val 4159"/>
            </a:avLst>
          </a:prstGeom>
          <a:solidFill>
            <a:schemeClr val="bg1"/>
          </a:solidFill>
          <a:ln>
            <a:noFill/>
          </a:ln>
          <a:effectLst>
            <a:outerShdw blurRad="381000" sx="102000" sy="102000" algn="ctr" rotWithShape="0">
              <a:schemeClr val="accent3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2485DA-0954-0B14-3FD8-18AA737DB39E}"/>
              </a:ext>
            </a:extLst>
          </p:cNvPr>
          <p:cNvSpPr txBox="1"/>
          <p:nvPr/>
        </p:nvSpPr>
        <p:spPr>
          <a:xfrm>
            <a:off x="7758105" y="3875993"/>
            <a:ext cx="2503125" cy="350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7373A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AI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7373A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CluedIn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7373A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Trainer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AFFD150-106E-23EC-CFAE-2A505B756FBF}"/>
              </a:ext>
            </a:extLst>
          </p:cNvPr>
          <p:cNvSpPr txBox="1"/>
          <p:nvPr/>
        </p:nvSpPr>
        <p:spPr>
          <a:xfrm>
            <a:off x="7758105" y="3562337"/>
            <a:ext cx="2503125" cy="350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7373A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Matthew</a:t>
            </a:r>
          </a:p>
        </p:txBody>
      </p:sp>
      <p:pic>
        <p:nvPicPr>
          <p:cNvPr id="30" name="Picture 29" descr="A person smiling in a blue shirt&#10;&#10;AI-generated content may be incorrect.">
            <a:extLst>
              <a:ext uri="{FF2B5EF4-FFF2-40B4-BE49-F238E27FC236}">
                <a16:creationId xmlns:a16="http://schemas.microsoft.com/office/drawing/2014/main" id="{20618FD6-5080-7B9A-D95F-A1186AF247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387" y="3283207"/>
            <a:ext cx="1175465" cy="117546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FDBDAC2-7364-EC4A-6C96-E45FAF0DAB9D}"/>
              </a:ext>
            </a:extLst>
          </p:cNvPr>
          <p:cNvSpPr txBox="1"/>
          <p:nvPr/>
        </p:nvSpPr>
        <p:spPr>
          <a:xfrm>
            <a:off x="1130250" y="999023"/>
            <a:ext cx="68545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LT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Meet your CluedIn Team!</a:t>
            </a:r>
          </a:p>
        </p:txBody>
      </p:sp>
      <p:sp>
        <p:nvSpPr>
          <p:cNvPr id="33" name="Rectangular Callout 32">
            <a:extLst>
              <a:ext uri="{FF2B5EF4-FFF2-40B4-BE49-F238E27FC236}">
                <a16:creationId xmlns:a16="http://schemas.microsoft.com/office/drawing/2014/main" id="{D1CB159C-9B75-3211-7C80-5123284776C6}"/>
              </a:ext>
            </a:extLst>
          </p:cNvPr>
          <p:cNvSpPr/>
          <p:nvPr/>
        </p:nvSpPr>
        <p:spPr>
          <a:xfrm rot="466491">
            <a:off x="8800165" y="1776540"/>
            <a:ext cx="2262571" cy="1302292"/>
          </a:xfrm>
          <a:prstGeom prst="wedgeRectCallout">
            <a:avLst>
              <a:gd name="adj1" fmla="val -20218"/>
              <a:gd name="adj2" fmla="val 70332"/>
            </a:avLst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0B9C6E06-69A6-B45F-F221-0E851DDF0A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45">
            <a:off x="8801150" y="1915712"/>
            <a:ext cx="22606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46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row: Right 16">
            <a:extLst>
              <a:ext uri="{FF2B5EF4-FFF2-40B4-BE49-F238E27FC236}">
                <a16:creationId xmlns:a16="http://schemas.microsoft.com/office/drawing/2014/main" id="{50B1FFDE-A911-2F66-44B1-764BEDBA2323}"/>
              </a:ext>
            </a:extLst>
          </p:cNvPr>
          <p:cNvSpPr/>
          <p:nvPr/>
        </p:nvSpPr>
        <p:spPr>
          <a:xfrm>
            <a:off x="5424707" y="2365200"/>
            <a:ext cx="1626118" cy="268070"/>
          </a:xfrm>
          <a:prstGeom prst="rightArrow">
            <a:avLst>
              <a:gd name="adj1" fmla="val 100000"/>
              <a:gd name="adj2" fmla="val 39908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0BC8DF06-B918-C48B-4F44-B69463710B1A}"/>
              </a:ext>
            </a:extLst>
          </p:cNvPr>
          <p:cNvSpPr/>
          <p:nvPr/>
        </p:nvSpPr>
        <p:spPr>
          <a:xfrm>
            <a:off x="5424707" y="3220347"/>
            <a:ext cx="1626118" cy="268070"/>
          </a:xfrm>
          <a:prstGeom prst="rightArrow">
            <a:avLst>
              <a:gd name="adj1" fmla="val 100000"/>
              <a:gd name="adj2" fmla="val 39908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CF4F7A-9E2B-CB89-FC74-E0CF73C9953D}"/>
              </a:ext>
            </a:extLst>
          </p:cNvPr>
          <p:cNvSpPr/>
          <p:nvPr/>
        </p:nvSpPr>
        <p:spPr>
          <a:xfrm>
            <a:off x="-1" y="0"/>
            <a:ext cx="623776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9834D0-2659-BD29-05F4-028FA12B8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779" y="687485"/>
            <a:ext cx="4359073" cy="82081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3200" b="1" dirty="0">
                <a:solidFill>
                  <a:schemeClr val="bg1"/>
                </a:solidFill>
              </a:rPr>
              <a:t>Who is this training designed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E12A2-0372-2D9B-C88F-AB1DACF87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5348" y="2289897"/>
            <a:ext cx="4031659" cy="305421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GB" sz="1000" b="1" dirty="0"/>
              <a:t>Customer Success Manager</a:t>
            </a:r>
            <a:br>
              <a:rPr lang="en-GB" sz="1000" dirty="0"/>
            </a:br>
            <a:r>
              <a:rPr lang="en-GB" sz="1000" dirty="0"/>
              <a:t>Your main point of contact—here to ensure that you gain long-term value from CluedIn and receive full support with every new release</a:t>
            </a:r>
            <a:r>
              <a:rPr lang="en-US" sz="1000" dirty="0"/>
              <a:t>.</a:t>
            </a:r>
            <a:endParaRPr lang="en-GB" sz="1000" b="1" dirty="0"/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GB" sz="1000" b="1" dirty="0"/>
              <a:t>CluedIn Trainer</a:t>
            </a:r>
            <a:br>
              <a:rPr lang="en-GB" sz="1000" dirty="0"/>
            </a:br>
            <a:r>
              <a:rPr lang="en-GB" sz="1000" dirty="0"/>
              <a:t>Your dedicated expert, guiding your team through foundational training on the CluedIn platform. Their role is to ensure you gain a clear, hands-on understanding of </a:t>
            </a:r>
            <a:r>
              <a:rPr lang="en-GB" sz="1000" dirty="0" err="1"/>
              <a:t>CluedIn’s</a:t>
            </a:r>
            <a:r>
              <a:rPr lang="en-GB" sz="1000" dirty="0"/>
              <a:t> core features, data management capabilities, and workflows</a:t>
            </a:r>
            <a:r>
              <a:rPr lang="en-US" sz="1000" dirty="0"/>
              <a:t>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E0099B0-41E1-5BAA-9BD8-2479356FED2A}"/>
              </a:ext>
            </a:extLst>
          </p:cNvPr>
          <p:cNvSpPr txBox="1">
            <a:spLocks/>
          </p:cNvSpPr>
          <p:nvPr/>
        </p:nvSpPr>
        <p:spPr>
          <a:xfrm>
            <a:off x="1105137" y="2362715"/>
            <a:ext cx="3745159" cy="384424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2" rtl="0" eaLnBrk="1" latinLnBrk="0" hangingPunct="1">
              <a:lnSpc>
                <a:spcPts val="2800"/>
              </a:lnSpc>
              <a:spcBef>
                <a:spcPts val="999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2" indent="-228600" algn="l" defTabSz="914402" rtl="0" eaLnBrk="1" latinLnBrk="0" hangingPunct="1">
              <a:lnSpc>
                <a:spcPts val="28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3" indent="-228600" algn="l" defTabSz="914402" rtl="0" eaLnBrk="1" latinLnBrk="0" hangingPunct="1">
              <a:lnSpc>
                <a:spcPts val="28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399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4" indent="-228600" algn="l" defTabSz="914402" rtl="0" eaLnBrk="1" latinLnBrk="0" hangingPunct="1">
              <a:lnSpc>
                <a:spcPts val="28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399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5" indent="-228600" algn="l" defTabSz="914402" rtl="0" eaLnBrk="1" latinLnBrk="0" hangingPunct="1">
              <a:lnSpc>
                <a:spcPts val="28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399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7" indent="-228600" algn="l" defTabSz="91440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8" indent="-228600" algn="l" defTabSz="91440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9" indent="-228600" algn="l" defTabSz="91440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8" indent="-228600" algn="l" defTabSz="91440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2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64CFB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Extrabold"/>
              </a:rPr>
              <a:t>Data Analyst / BA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Open Sans"/>
              </a:rPr>
            </a:b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677C0">
                    <a:lumMod val="20000"/>
                    <a:lumOff val="80000"/>
                  </a:srgbClr>
                </a:solidFill>
                <a:effectLst/>
                <a:uLnTx/>
                <a:uFillTx/>
                <a:latin typeface="Open Sans"/>
              </a:rPr>
              <a:t>Understands how your data works and what’s needed to meet the business objectives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2677C0">
                    <a:lumMod val="20000"/>
                    <a:lumOff val="80000"/>
                  </a:srgbClr>
                </a:solidFill>
                <a:effectLst/>
                <a:uLnTx/>
                <a:uFillTx/>
                <a:latin typeface="Open Sans"/>
              </a:rPr>
              <a:t>, can provide requirements such as business rules.</a:t>
            </a:r>
          </a:p>
          <a:p>
            <a:pPr marL="0" marR="0" lvl="0" indent="0" algn="l" defTabSz="914402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64CFB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Extrabold"/>
              </a:rPr>
              <a:t>Business User / Data Steward</a:t>
            </a:r>
            <a:b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Open Sans Extrabold"/>
              </a:rPr>
            </a:b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2677C0">
                    <a:lumMod val="20000"/>
                    <a:lumOff val="80000"/>
                  </a:srgbClr>
                </a:solidFill>
                <a:effectLst/>
                <a:uLnTx/>
                <a:uFillTx/>
                <a:latin typeface="Open Sans"/>
              </a:rPr>
              <a:t>Responsible for leveraging CluedIn to continuously uplift your data quality.</a:t>
            </a:r>
          </a:p>
          <a:p>
            <a:pPr marL="0" marR="0" lvl="0" indent="0" algn="l" defTabSz="914402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64CFBA"/>
              </a:buClr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Open Sans Extrabold"/>
              </a:rPr>
            </a:br>
            <a:r>
              <a:rPr lang="en-GB" sz="1100" b="1" dirty="0">
                <a:solidFill>
                  <a:srgbClr val="FFFFFF"/>
                </a:solidFill>
              </a:rPr>
              <a:t>Data Architect &amp; Data Engineer</a:t>
            </a:r>
            <a:br>
              <a:rPr lang="en-GB" sz="1200" dirty="0">
                <a:solidFill>
                  <a:srgbClr val="FFFFFF">
                    <a:lumMod val="50000"/>
                  </a:srgbClr>
                </a:solidFill>
              </a:rPr>
            </a:br>
            <a:r>
              <a:rPr lang="en-US" sz="1050" dirty="0">
                <a:solidFill>
                  <a:srgbClr val="2677C0">
                    <a:lumMod val="20000"/>
                    <a:lumOff val="80000"/>
                  </a:srgbClr>
                </a:solidFill>
              </a:rPr>
              <a:t>Understands your data and what needs to be brought together to support the business objectives. </a:t>
            </a:r>
          </a:p>
          <a:p>
            <a:pPr marL="0" lvl="0" indent="0">
              <a:lnSpc>
                <a:spcPct val="120000"/>
              </a:lnSpc>
              <a:spcBef>
                <a:spcPts val="1200"/>
              </a:spcBef>
              <a:buClr>
                <a:srgbClr val="64CFBA"/>
              </a:buClr>
              <a:buNone/>
              <a:defRPr/>
            </a:pPr>
            <a:r>
              <a:rPr lang="en-GB" sz="1100" b="1" dirty="0">
                <a:solidFill>
                  <a:srgbClr val="FFFFFF"/>
                </a:solidFill>
              </a:rPr>
              <a:t>Product Owner</a:t>
            </a:r>
            <a:br>
              <a:rPr lang="en-GB" sz="1200" dirty="0">
                <a:solidFill>
                  <a:srgbClr val="FFFFFF">
                    <a:lumMod val="50000"/>
                  </a:srgbClr>
                </a:solidFill>
              </a:rPr>
            </a:br>
            <a:r>
              <a:rPr lang="en-US" sz="1050" dirty="0">
                <a:solidFill>
                  <a:srgbClr val="2677C0">
                    <a:lumMod val="20000"/>
                    <a:lumOff val="80000"/>
                  </a:srgbClr>
                </a:solidFill>
              </a:rPr>
              <a:t>Understands business objectives, becomes familiar with </a:t>
            </a:r>
            <a:r>
              <a:rPr lang="en-US" sz="1050" dirty="0" err="1">
                <a:solidFill>
                  <a:srgbClr val="2677C0">
                    <a:lumMod val="20000"/>
                    <a:lumOff val="80000"/>
                  </a:srgbClr>
                </a:solidFill>
              </a:rPr>
              <a:t>CluedIn</a:t>
            </a:r>
            <a:r>
              <a:rPr lang="en-US" sz="1050" dirty="0">
                <a:solidFill>
                  <a:srgbClr val="2677C0">
                    <a:lumMod val="20000"/>
                    <a:lumOff val="80000"/>
                  </a:srgbClr>
                </a:solidFill>
              </a:rPr>
              <a:t> functionality, and makes day-to-day decisions. </a:t>
            </a:r>
          </a:p>
          <a:p>
            <a:pPr marL="0" lvl="0" indent="0">
              <a:lnSpc>
                <a:spcPct val="120000"/>
              </a:lnSpc>
              <a:spcBef>
                <a:spcPts val="1200"/>
              </a:spcBef>
              <a:buClr>
                <a:srgbClr val="64CFBA"/>
              </a:buClr>
              <a:buNone/>
              <a:defRPr/>
            </a:pPr>
            <a:r>
              <a:rPr lang="en-GB" sz="1200" b="1" dirty="0">
                <a:solidFill>
                  <a:srgbClr val="FFFFFF"/>
                </a:solidFill>
              </a:rPr>
              <a:t>Project/Delivery Manager</a:t>
            </a:r>
            <a:br>
              <a:rPr lang="en-GB" sz="1400" dirty="0">
                <a:solidFill>
                  <a:srgbClr val="FFFFFF">
                    <a:lumMod val="50000"/>
                  </a:srgbClr>
                </a:solidFill>
              </a:rPr>
            </a:br>
            <a:r>
              <a:rPr lang="en-US" sz="1100" dirty="0">
                <a:solidFill>
                  <a:srgbClr val="2677C0">
                    <a:lumMod val="20000"/>
                    <a:lumOff val="80000"/>
                  </a:srgbClr>
                </a:solidFill>
              </a:rPr>
              <a:t>Understands business </a:t>
            </a:r>
            <a:r>
              <a:rPr lang="en-GB" sz="1100" dirty="0">
                <a:solidFill>
                  <a:srgbClr val="2677C0">
                    <a:lumMod val="20000"/>
                    <a:lumOff val="80000"/>
                  </a:srgbClr>
                </a:solidFill>
              </a:rPr>
              <a:t>milestones and deadlines, is able to monitor risks/issues and act upon escalations.</a:t>
            </a:r>
            <a:endParaRPr lang="en-GB" sz="1100" b="1" dirty="0">
              <a:solidFill>
                <a:srgbClr val="FFFFFF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Clr>
                <a:srgbClr val="64CFBA"/>
              </a:buClr>
              <a:buNone/>
              <a:defRPr/>
            </a:pPr>
            <a:endParaRPr lang="en-US" sz="1050" dirty="0">
              <a:solidFill>
                <a:srgbClr val="2677C0">
                  <a:lumMod val="20000"/>
                  <a:lumOff val="80000"/>
                </a:srgbClr>
              </a:solidFill>
            </a:endParaRPr>
          </a:p>
          <a:p>
            <a:pPr marL="0" marR="0" lvl="0" indent="0" algn="l" defTabSz="914402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64CFBA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2677C0">
                  <a:lumMod val="20000"/>
                  <a:lumOff val="80000"/>
                </a:srgbClr>
              </a:solidFill>
              <a:effectLst/>
              <a:uLnTx/>
              <a:uFillTx/>
              <a:latin typeface="Open Sans"/>
            </a:endParaRPr>
          </a:p>
          <a:p>
            <a:pPr marL="0" marR="0" lvl="0" indent="0" algn="l" defTabSz="914402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64CFBA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2677C0">
                  <a:lumMod val="20000"/>
                  <a:lumOff val="80000"/>
                </a:srgbClr>
              </a:solidFill>
              <a:effectLst/>
              <a:uLnTx/>
              <a:uFillTx/>
              <a:latin typeface="Open Sans Extrabold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7FA007A-B332-81B3-403E-678C10E84BBD}"/>
              </a:ext>
            </a:extLst>
          </p:cNvPr>
          <p:cNvSpPr/>
          <p:nvPr/>
        </p:nvSpPr>
        <p:spPr>
          <a:xfrm>
            <a:off x="-1" y="2435297"/>
            <a:ext cx="936316" cy="270554"/>
          </a:xfrm>
          <a:prstGeom prst="rightArrow">
            <a:avLst>
              <a:gd name="adj1" fmla="val 100000"/>
              <a:gd name="adj2" fmla="val 3990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9D79323-60F8-F29B-EC88-3AF9ED28D56E}"/>
              </a:ext>
            </a:extLst>
          </p:cNvPr>
          <p:cNvSpPr/>
          <p:nvPr/>
        </p:nvSpPr>
        <p:spPr>
          <a:xfrm>
            <a:off x="-1" y="3172408"/>
            <a:ext cx="936316" cy="270554"/>
          </a:xfrm>
          <a:prstGeom prst="rightArrow">
            <a:avLst>
              <a:gd name="adj1" fmla="val 100000"/>
              <a:gd name="adj2" fmla="val 3990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0E0925-FA80-F884-BB65-2936B617F669}"/>
              </a:ext>
            </a:extLst>
          </p:cNvPr>
          <p:cNvSpPr txBox="1"/>
          <p:nvPr/>
        </p:nvSpPr>
        <p:spPr>
          <a:xfrm>
            <a:off x="6867934" y="1766230"/>
            <a:ext cx="4359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37373A">
                    <a:lumMod val="50000"/>
                  </a:srgbClr>
                </a:solidFill>
                <a:effectLst/>
                <a:uLnTx/>
                <a:uFillTx/>
                <a:latin typeface="Open Sans"/>
              </a:rPr>
              <a:t>Who we bring to help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7373A">
                  <a:lumMod val="50000"/>
                </a:srgbClr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0D944F07-6E0A-1FFA-3CAB-38F2CE96E10E}"/>
              </a:ext>
            </a:extLst>
          </p:cNvPr>
          <p:cNvSpPr/>
          <p:nvPr/>
        </p:nvSpPr>
        <p:spPr>
          <a:xfrm>
            <a:off x="-1" y="4180074"/>
            <a:ext cx="936316" cy="270554"/>
          </a:xfrm>
          <a:prstGeom prst="rightArrow">
            <a:avLst>
              <a:gd name="adj1" fmla="val 100000"/>
              <a:gd name="adj2" fmla="val 3990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831BD76D-4B3F-608F-D89B-5AAFB08F43B1}"/>
              </a:ext>
            </a:extLst>
          </p:cNvPr>
          <p:cNvSpPr/>
          <p:nvPr/>
        </p:nvSpPr>
        <p:spPr>
          <a:xfrm>
            <a:off x="0" y="4840533"/>
            <a:ext cx="960614" cy="270554"/>
          </a:xfrm>
          <a:prstGeom prst="rightArrow">
            <a:avLst>
              <a:gd name="adj1" fmla="val 100000"/>
              <a:gd name="adj2" fmla="val 3990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23" name="Slide Number Placeholder 8">
            <a:extLst>
              <a:ext uri="{FF2B5EF4-FFF2-40B4-BE49-F238E27FC236}">
                <a16:creationId xmlns:a16="http://schemas.microsoft.com/office/drawing/2014/main" id="{1D5EE083-62E1-FBF4-B3E9-5F824719CBDA}"/>
              </a:ext>
            </a:extLst>
          </p:cNvPr>
          <p:cNvSpPr txBox="1">
            <a:spLocks/>
          </p:cNvSpPr>
          <p:nvPr/>
        </p:nvSpPr>
        <p:spPr>
          <a:xfrm>
            <a:off x="8610600" y="617696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BD53AE-7240-4391-874D-1B91F412B7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8CDED"/>
                </a:solidFill>
                <a:effectLst/>
                <a:uLnTx/>
                <a:uFillTx/>
                <a:latin typeface="Open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8CDED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6" name="Rectangle: Rounded Corners 2">
            <a:extLst>
              <a:ext uri="{FF2B5EF4-FFF2-40B4-BE49-F238E27FC236}">
                <a16:creationId xmlns:a16="http://schemas.microsoft.com/office/drawing/2014/main" id="{F244BEA2-8A89-1181-BA0B-7822BF7C0770}"/>
              </a:ext>
            </a:extLst>
          </p:cNvPr>
          <p:cNvSpPr/>
          <p:nvPr/>
        </p:nvSpPr>
        <p:spPr>
          <a:xfrm>
            <a:off x="6867934" y="5129983"/>
            <a:ext cx="4359073" cy="862850"/>
          </a:xfrm>
          <a:prstGeom prst="roundRect">
            <a:avLst>
              <a:gd name="adj" fmla="val 7345"/>
            </a:avLst>
          </a:prstGeom>
          <a:solidFill>
            <a:srgbClr val="ACB3F1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 Extrabold"/>
              </a:rPr>
              <a:t>	Multiple roles can be covered by the same 	person.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/>
              </a:rPr>
              <a:t>These </a:t>
            </a:r>
            <a:r>
              <a:rPr lang="en-US" sz="1100" dirty="0">
                <a:solidFill>
                  <a:schemeClr val="tx2"/>
                </a:solidFill>
                <a:latin typeface="Open Sans"/>
              </a:rPr>
              <a:t>are just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/>
              </a:rPr>
              <a:t>our recommendations.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Open Sans"/>
              <a:cs typeface="Arial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F6EE9A9-0DF1-A907-F7E7-A01193F37C45}"/>
              </a:ext>
            </a:extLst>
          </p:cNvPr>
          <p:cNvSpPr/>
          <p:nvPr/>
        </p:nvSpPr>
        <p:spPr>
          <a:xfrm>
            <a:off x="0" y="5561408"/>
            <a:ext cx="960614" cy="270554"/>
          </a:xfrm>
          <a:prstGeom prst="rightArrow">
            <a:avLst>
              <a:gd name="adj1" fmla="val 100000"/>
              <a:gd name="adj2" fmla="val 3990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</a:endParaRPr>
          </a:p>
        </p:txBody>
      </p:sp>
      <p:pic>
        <p:nvPicPr>
          <p:cNvPr id="8" name="Graphic 7" descr="Information with solid fill">
            <a:extLst>
              <a:ext uri="{FF2B5EF4-FFF2-40B4-BE49-F238E27FC236}">
                <a16:creationId xmlns:a16="http://schemas.microsoft.com/office/drawing/2014/main" id="{6D4924E6-DDA0-A134-B6CA-F8F81D5D0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7066" y="5344291"/>
            <a:ext cx="434233" cy="43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42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BCBBF-3FEB-AB1A-1264-8FC5E9AC5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01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84AE9A-6263-076E-50CB-C39F98189D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LT" dirty="0"/>
              <a:t>CluedIn training</a:t>
            </a:r>
          </a:p>
        </p:txBody>
      </p:sp>
    </p:spTree>
    <p:extLst>
      <p:ext uri="{BB962C8B-B14F-4D97-AF65-F5344CB8AC3E}">
        <p14:creationId xmlns:p14="http://schemas.microsoft.com/office/powerpoint/2010/main" val="619281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looking at a computer&#10;&#10;Description automatically generated">
            <a:extLst>
              <a:ext uri="{FF2B5EF4-FFF2-40B4-BE49-F238E27FC236}">
                <a16:creationId xmlns:a16="http://schemas.microsoft.com/office/drawing/2014/main" id="{972F4A62-C835-A963-6512-A47691EE95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0" t="48" r="9226" b="10224"/>
          <a:stretch>
            <a:fillRect/>
          </a:stretch>
        </p:blipFill>
        <p:spPr>
          <a:xfrm flipH="1">
            <a:off x="0" y="-1"/>
            <a:ext cx="6229184" cy="68580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0DBF767-DE87-B8DF-E18C-FB5D2F1C5164}"/>
              </a:ext>
            </a:extLst>
          </p:cNvPr>
          <p:cNvSpPr/>
          <p:nvPr/>
        </p:nvSpPr>
        <p:spPr>
          <a:xfrm rot="10800000">
            <a:off x="0" y="-3669"/>
            <a:ext cx="6229184" cy="4282899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5EF08D-9F85-01F4-220F-A2F7F8EB6B72}"/>
              </a:ext>
            </a:extLst>
          </p:cNvPr>
          <p:cNvSpPr txBox="1"/>
          <p:nvPr/>
        </p:nvSpPr>
        <p:spPr>
          <a:xfrm>
            <a:off x="6701225" y="1635369"/>
            <a:ext cx="4888660" cy="2040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80"/>
              </a:lnSpc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training plan is designed to give </a:t>
            </a:r>
            <a:b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 comprehensive overview of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CluedIn’s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core features and to ensure you become confident, self-sufficient users of the platform.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680"/>
              </a:lnSpc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680"/>
              </a:lnSpc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With a structured approach, your CluedIn Trainer will help you master key functionality, enabling you to independently manage and optimize your solution for long-term success.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16722D6-D177-38A5-7510-70EB25823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486" y="785344"/>
            <a:ext cx="4556612" cy="1712196"/>
          </a:xfrm>
        </p:spPr>
        <p:txBody>
          <a:bodyPr>
            <a:normAutofit/>
          </a:bodyPr>
          <a:lstStyle/>
          <a:p>
            <a:pPr>
              <a:lnSpc>
                <a:spcPts val="4800"/>
              </a:lnSpc>
            </a:pPr>
            <a:r>
              <a:rPr lang="en-US" sz="4800" dirty="0">
                <a:solidFill>
                  <a:schemeClr val="bg1"/>
                </a:solidFill>
              </a:rPr>
              <a:t>Training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Goal</a:t>
            </a:r>
          </a:p>
        </p:txBody>
      </p:sp>
      <p:sp>
        <p:nvSpPr>
          <p:cNvPr id="11" name="Rectangle: Rounded Corners 2">
            <a:extLst>
              <a:ext uri="{FF2B5EF4-FFF2-40B4-BE49-F238E27FC236}">
                <a16:creationId xmlns:a16="http://schemas.microsoft.com/office/drawing/2014/main" id="{28D4B812-07BB-E851-24C9-D5A2A055572B}"/>
              </a:ext>
            </a:extLst>
          </p:cNvPr>
          <p:cNvSpPr/>
          <p:nvPr/>
        </p:nvSpPr>
        <p:spPr>
          <a:xfrm>
            <a:off x="6789761" y="4075541"/>
            <a:ext cx="4633415" cy="2188781"/>
          </a:xfrm>
          <a:prstGeom prst="roundRect">
            <a:avLst>
              <a:gd name="adj" fmla="val 7345"/>
            </a:avLst>
          </a:prstGeom>
          <a:solidFill>
            <a:srgbClr val="ACB3F1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 Extrabold"/>
              </a:rPr>
              <a:t>	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Open Sans"/>
              <a:cs typeface="Arial"/>
            </a:endParaRPr>
          </a:p>
        </p:txBody>
      </p:sp>
      <p:pic>
        <p:nvPicPr>
          <p:cNvPr id="12" name="Graphic 11" descr="Information with solid fill">
            <a:extLst>
              <a:ext uri="{FF2B5EF4-FFF2-40B4-BE49-F238E27FC236}">
                <a16:creationId xmlns:a16="http://schemas.microsoft.com/office/drawing/2014/main" id="{38F5148F-FE6C-0846-6BE8-C1973DA17B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59300" y="4388416"/>
            <a:ext cx="367439" cy="3674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1340B1-CAD3-24D3-80CA-328C30CFDBF3}"/>
              </a:ext>
            </a:extLst>
          </p:cNvPr>
          <p:cNvSpPr txBox="1"/>
          <p:nvPr/>
        </p:nvSpPr>
        <p:spPr>
          <a:xfrm>
            <a:off x="7103183" y="4816353"/>
            <a:ext cx="4190339" cy="1041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540"/>
              </a:lnSpc>
            </a:pPr>
            <a:r>
              <a:rPr lang="en-US" sz="1200" b="1" dirty="0">
                <a:solidFill>
                  <a:schemeClr val="tx2"/>
                </a:solidFill>
              </a:rPr>
              <a:t>Note: </a:t>
            </a:r>
            <a:r>
              <a:rPr lang="en-GB" sz="1200" dirty="0">
                <a:solidFill>
                  <a:schemeClr val="tx2"/>
                </a:solidFill>
              </a:rPr>
              <a:t>This training is intended to build a solid understanding of </a:t>
            </a:r>
            <a:r>
              <a:rPr lang="en-GB" sz="1200" dirty="0" err="1">
                <a:solidFill>
                  <a:schemeClr val="tx2"/>
                </a:solidFill>
              </a:rPr>
              <a:t>CluedIn’s</a:t>
            </a:r>
            <a:r>
              <a:rPr lang="en-GB" sz="1200" dirty="0">
                <a:solidFill>
                  <a:schemeClr val="tx2"/>
                </a:solidFill>
              </a:rPr>
              <a:t> capabilities. It is not an implementation exercise—the focus is on learning how the platform works, and not on configuring or deploying it for your specific use case.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13" name="Picture 16">
            <a:extLst>
              <a:ext uri="{FF2B5EF4-FFF2-40B4-BE49-F238E27FC236}">
                <a16:creationId xmlns:a16="http://schemas.microsoft.com/office/drawing/2014/main" id="{7DB6AB27-6585-402A-CB22-D34CAEB4C95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38200" y="5996645"/>
            <a:ext cx="956398" cy="30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854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FDE4F-677E-ED5E-98F7-A75D60C16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T" dirty="0"/>
              <a:t>02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E2F84-7CD3-4F2E-0651-ED6FE39F04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LT" dirty="0"/>
              <a:t>Training plan overview</a:t>
            </a:r>
          </a:p>
        </p:txBody>
      </p:sp>
    </p:spTree>
    <p:extLst>
      <p:ext uri="{BB962C8B-B14F-4D97-AF65-F5344CB8AC3E}">
        <p14:creationId xmlns:p14="http://schemas.microsoft.com/office/powerpoint/2010/main" val="2183694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B408E02-B14F-E0CD-48E5-CCC1E54605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955184"/>
              </p:ext>
            </p:extLst>
          </p:nvPr>
        </p:nvGraphicFramePr>
        <p:xfrm>
          <a:off x="0" y="0"/>
          <a:ext cx="12192000" cy="6999460"/>
        </p:xfrm>
        <a:graphic>
          <a:graphicData uri="http://schemas.openxmlformats.org/drawingml/2006/table">
            <a:tbl>
              <a:tblPr/>
              <a:tblGrid>
                <a:gridCol w="1931158">
                  <a:extLst>
                    <a:ext uri="{9D8B030D-6E8A-4147-A177-3AD203B41FA5}">
                      <a16:colId xmlns:a16="http://schemas.microsoft.com/office/drawing/2014/main" val="561790247"/>
                    </a:ext>
                  </a:extLst>
                </a:gridCol>
                <a:gridCol w="5577007">
                  <a:extLst>
                    <a:ext uri="{9D8B030D-6E8A-4147-A177-3AD203B41FA5}">
                      <a16:colId xmlns:a16="http://schemas.microsoft.com/office/drawing/2014/main" val="2420230740"/>
                    </a:ext>
                  </a:extLst>
                </a:gridCol>
                <a:gridCol w="3519226">
                  <a:extLst>
                    <a:ext uri="{9D8B030D-6E8A-4147-A177-3AD203B41FA5}">
                      <a16:colId xmlns:a16="http://schemas.microsoft.com/office/drawing/2014/main" val="3852162383"/>
                    </a:ext>
                  </a:extLst>
                </a:gridCol>
                <a:gridCol w="1164609">
                  <a:extLst>
                    <a:ext uri="{9D8B030D-6E8A-4147-A177-3AD203B41FA5}">
                      <a16:colId xmlns:a16="http://schemas.microsoft.com/office/drawing/2014/main" val="3900040446"/>
                    </a:ext>
                  </a:extLst>
                </a:gridCol>
              </a:tblGrid>
              <a:tr h="56037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</a:t>
                      </a:r>
                    </a:p>
                  </a:txBody>
                  <a:tcPr marL="163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OBJECTIVE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DOCUMENTATION LINKS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SESSION DURATION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165747"/>
                  </a:ext>
                </a:extLst>
              </a:tr>
              <a:tr h="5217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Data ingestion</a:t>
                      </a:r>
                    </a:p>
                  </a:txBody>
                  <a:tcPr marL="163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Understand how to bring data into </a:t>
                      </a:r>
                      <a:r>
                        <a:rPr lang="en-US" sz="9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CluedIn</a:t>
                      </a:r>
                      <a:r>
                        <a:rPr lang="en-US" sz="9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from a variety of data sources (such as files, databases, endpoints, or crawlers) and transform it into golden records.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Ingest data | CluedIn Documentation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hr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7027829"/>
                  </a:ext>
                </a:extLst>
              </a:tr>
              <a:tr h="68273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Search &amp; golden records</a:t>
                      </a:r>
                    </a:p>
                  </a:txBody>
                  <a:tcPr marL="163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Understand </a:t>
                      </a:r>
                      <a:r>
                        <a:rPr lang="en-US" sz="9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how to use the search capabilities in </a:t>
                      </a:r>
                      <a:r>
                        <a:rPr lang="en-US" sz="900" b="0" i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CluedIn</a:t>
                      </a:r>
                      <a:r>
                        <a:rPr lang="en-US" sz="9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to efficiently find the golden records you need.</a:t>
                      </a:r>
                    </a:p>
                    <a:p>
                      <a:pPr marL="171450" indent="-17145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Understand what a golden record is, how it is generated, and how you can control the sources contributing to a golden record.</a:t>
                      </a:r>
                      <a:endParaRPr lang="en-GB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Search | CluedIn Documentation</a:t>
                      </a:r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Golden records | CluedIn Documentation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 hrs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4950708"/>
                  </a:ext>
                </a:extLst>
              </a:tr>
              <a:tr h="421376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Data transformation:</a:t>
                      </a:r>
                    </a:p>
                  </a:txBody>
                  <a:tcPr marL="163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Clr>
                          <a:srgbClr val="000000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Learn how to clean and standardize your data, ensuring accuracy, consistency, and trust at scale.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5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5789364"/>
                  </a:ext>
                </a:extLst>
              </a:tr>
              <a:tr h="4676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 Clean projects</a:t>
                      </a:r>
                    </a:p>
                  </a:txBody>
                  <a:tcPr marL="163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Understand how clean projects provides a safe way to manually correct data, ensuring accuracy with complete control.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hlinkClick r:id="rId6"/>
                        </a:rPr>
                        <a:t>Clean data | </a:t>
                      </a:r>
                      <a:r>
                        <a:rPr lang="en-US" sz="1000" dirty="0" err="1">
                          <a:hlinkClick r:id="rId6"/>
                        </a:rPr>
                        <a:t>CluedIn</a:t>
                      </a:r>
                      <a:r>
                        <a:rPr lang="en-US" sz="1000" dirty="0">
                          <a:hlinkClick r:id="rId6"/>
                        </a:rPr>
                        <a:t> Documentation</a:t>
                      </a:r>
                      <a:endParaRPr lang="en-US" sz="10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 hrs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0071285"/>
                  </a:ext>
                </a:extLst>
              </a:tr>
              <a:tr h="4676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 Rules</a:t>
                      </a:r>
                    </a:p>
                  </a:txBody>
                  <a:tcPr marL="163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Understand how to automate cleaning, normalization, tagging, and more using flexible rules that keep your data consistent and trusted.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7"/>
                        </a:rPr>
                        <a:t>Create rules | CluedIn Documentation</a:t>
                      </a:r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 hrs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2527518"/>
                  </a:ext>
                </a:extLst>
              </a:tr>
              <a:tr h="935255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 Tagging &amp; monitoring</a:t>
                      </a:r>
                    </a:p>
                  </a:txBody>
                  <a:tcPr marL="163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Understand how tags allow you to add metadata labels to records, which can drive automation, filtering, and reporting.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Understand how the monitoring provides insight into what is happening with your records and helps you quickly identify issues.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8"/>
                        </a:rPr>
                        <a:t>Working with Tags on Golden Records and Data Parts | </a:t>
                      </a:r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  <a:hlinkClick r:id="rId8"/>
                        </a:rPr>
                        <a:t>CluedIn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8"/>
                        </a:rPr>
                        <a:t> Documentation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9"/>
                        </a:rPr>
                        <a:t>Monitoring | CluedIn Documentation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 hrs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1581169"/>
                  </a:ext>
                </a:extLst>
              </a:tr>
              <a:tr h="414019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Deduplication:</a:t>
                      </a:r>
                    </a:p>
                  </a:txBody>
                  <a:tcPr marL="163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Discover how to identify and merge duplicate records into unique, trusted golden records with full control.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7643773"/>
                  </a:ext>
                </a:extLst>
              </a:tr>
              <a:tr h="2547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 Identifiers</a:t>
                      </a:r>
                    </a:p>
                  </a:txBody>
                  <a:tcPr marL="163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Understand how identifiers are used to define the uniqueness of golden records, ensuring that related data from different sources is unified under consistent, unique identifiers.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hlinkClick r:id="rId10"/>
                        </a:rPr>
                        <a:t>Identifiers | </a:t>
                      </a:r>
                      <a:r>
                        <a:rPr lang="en-US" sz="1000" dirty="0" err="1">
                          <a:hlinkClick r:id="rId10"/>
                        </a:rPr>
                        <a:t>CluedIn</a:t>
                      </a:r>
                      <a:r>
                        <a:rPr lang="en-US" sz="1000" dirty="0">
                          <a:hlinkClick r:id="rId10"/>
                        </a:rPr>
                        <a:t> Documentation</a:t>
                      </a:r>
                      <a:endParaRPr lang="en-US" sz="1000" dirty="0"/>
                    </a:p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hlinkClick r:id="rId11"/>
                        </a:rPr>
                        <a:t>Building a single customer view | CluedIn Documentation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 hrs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2564177"/>
                  </a:ext>
                </a:extLst>
              </a:tr>
              <a:tr h="4676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 Deduplication project</a:t>
                      </a:r>
                    </a:p>
                  </a:txBody>
                  <a:tcPr marL="163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Understand how to create a deduplication project that allows you to check for duplicates that belong to a certain business domain.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dirty="0">
                          <a:hlinkClick r:id="rId12"/>
                        </a:rPr>
                        <a:t>Deduplicate data | </a:t>
                      </a:r>
                      <a:r>
                        <a:rPr lang="en-US" sz="1000" dirty="0" err="1">
                          <a:hlinkClick r:id="rId12"/>
                        </a:rPr>
                        <a:t>CluedIn</a:t>
                      </a:r>
                      <a:r>
                        <a:rPr lang="en-US" sz="1000" dirty="0">
                          <a:hlinkClick r:id="rId12"/>
                        </a:rPr>
                        <a:t> Documentation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 hrs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876875"/>
                  </a:ext>
                </a:extLst>
              </a:tr>
              <a:tr h="4676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Enrichment</a:t>
                      </a:r>
                    </a:p>
                  </a:txBody>
                  <a:tcPr marL="163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Understand how to add valuable external context to your records, turning partial data into complete golden records.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13"/>
                        </a:rPr>
                        <a:t>Enricher | CluedIn Documentation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 hrs</a:t>
                      </a:r>
                    </a:p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6920079"/>
                  </a:ext>
                </a:extLst>
              </a:tr>
              <a:tr h="4676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Streaming</a:t>
                      </a:r>
                    </a:p>
                  </a:txBody>
                  <a:tcPr marL="163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Understand how to set up near real-time data pipelines that automatically deliver golden records to your target systems.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14"/>
                        </a:rPr>
                        <a:t>Streams | CluedIn Documentation</a:t>
                      </a: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 hrs</a:t>
                      </a:r>
                    </a:p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3927514"/>
                  </a:ext>
                </a:extLst>
              </a:tr>
              <a:tr h="729585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Microsoft integrations</a:t>
                      </a:r>
                    </a:p>
                  </a:txBody>
                  <a:tcPr marL="163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Gain a high-level understanding of the available integrations and how these will: automate most of the features available in Microsoft, make the system easier to use, and give you a native feel between </a:t>
                      </a:r>
                      <a:r>
                        <a:rPr lang="en-US" sz="9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CluedIn</a:t>
                      </a:r>
                      <a:r>
                        <a:rPr lang="en-US" sz="9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Microsoft platforms.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15"/>
                        </a:rPr>
                        <a:t>Microsoft Integration | CluedIn Documentation</a:t>
                      </a: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 hrs</a:t>
                      </a:r>
                    </a:p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512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796453"/>
      </p:ext>
    </p:extLst>
  </p:cSld>
  <p:clrMapOvr>
    <a:masterClrMapping/>
  </p:clrMapOvr>
</p:sld>
</file>

<file path=ppt/theme/theme1.xml><?xml version="1.0" encoding="utf-8"?>
<a:theme xmlns:a="http://schemas.openxmlformats.org/drawingml/2006/main" name="CluedIn-theme-2025">
  <a:themeElements>
    <a:clrScheme name="CluedIn-2025">
      <a:dk1>
        <a:srgbClr val="000000"/>
      </a:dk1>
      <a:lt1>
        <a:srgbClr val="FFFFFF"/>
      </a:lt1>
      <a:dk2>
        <a:srgbClr val="102B4F"/>
      </a:dk2>
      <a:lt2>
        <a:srgbClr val="D4E8FB"/>
      </a:lt2>
      <a:accent1>
        <a:srgbClr val="13F097"/>
      </a:accent1>
      <a:accent2>
        <a:srgbClr val="59A6F2"/>
      </a:accent2>
      <a:accent3>
        <a:srgbClr val="ACB3F1"/>
      </a:accent3>
      <a:accent4>
        <a:srgbClr val="FFE545"/>
      </a:accent4>
      <a:accent5>
        <a:srgbClr val="FFCDCE"/>
      </a:accent5>
      <a:accent6>
        <a:srgbClr val="EBECEC"/>
      </a:accent6>
      <a:hlink>
        <a:srgbClr val="55A3F2"/>
      </a:hlink>
      <a:folHlink>
        <a:srgbClr val="3260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uedIn-theme-2025" id="{267905ED-446D-714C-B32E-B3F20864594D}" vid="{40375CDF-7EDD-0E4C-B0DD-C2926B597CDF}"/>
    </a:ext>
  </a:extLst>
</a:theme>
</file>

<file path=ppt/theme/theme2.xml><?xml version="1.0" encoding="utf-8"?>
<a:theme xmlns:a="http://schemas.openxmlformats.org/drawingml/2006/main" name="CluedIn-Training-Template">
  <a:themeElements>
    <a:clrScheme name="CluedIn-2025">
      <a:dk1>
        <a:srgbClr val="000000"/>
      </a:dk1>
      <a:lt1>
        <a:srgbClr val="FFFFFF"/>
      </a:lt1>
      <a:dk2>
        <a:srgbClr val="102B4F"/>
      </a:dk2>
      <a:lt2>
        <a:srgbClr val="D4E8FB"/>
      </a:lt2>
      <a:accent1>
        <a:srgbClr val="13F097"/>
      </a:accent1>
      <a:accent2>
        <a:srgbClr val="59A6F2"/>
      </a:accent2>
      <a:accent3>
        <a:srgbClr val="ACB3F1"/>
      </a:accent3>
      <a:accent4>
        <a:srgbClr val="FFE545"/>
      </a:accent4>
      <a:accent5>
        <a:srgbClr val="FFCDCE"/>
      </a:accent5>
      <a:accent6>
        <a:srgbClr val="EBECEC"/>
      </a:accent6>
      <a:hlink>
        <a:srgbClr val="55A3F2"/>
      </a:hlink>
      <a:folHlink>
        <a:srgbClr val="3260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uedIn-Training-Template" id="{4AB2BF91-4B3B-42C1-80D3-522EA1E16EF3}" vid="{39B73A42-8235-443F-B85A-81DD6BCA187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2516</TotalTime>
  <Words>1160</Words>
  <Application>Microsoft Office PowerPoint</Application>
  <PresentationFormat>Widescreen</PresentationFormat>
  <Paragraphs>164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Aptos</vt:lpstr>
      <vt:lpstr>Arial</vt:lpstr>
      <vt:lpstr>Calibri</vt:lpstr>
      <vt:lpstr>Open Sans</vt:lpstr>
      <vt:lpstr>Open Sans bold</vt:lpstr>
      <vt:lpstr>Open Sans Extrabold</vt:lpstr>
      <vt:lpstr>CluedIn-theme-2025</vt:lpstr>
      <vt:lpstr>CluedIn-Training-Template</vt:lpstr>
      <vt:lpstr>PowerPoint Presentation</vt:lpstr>
      <vt:lpstr>PowerPoint Presentation</vt:lpstr>
      <vt:lpstr>PowerPoint Presentation</vt:lpstr>
      <vt:lpstr>PowerPoint Presentation</vt:lpstr>
      <vt:lpstr>Who is this training designed for?</vt:lpstr>
      <vt:lpstr>01</vt:lpstr>
      <vt:lpstr>Training Goal</vt:lpstr>
      <vt:lpstr>02</vt:lpstr>
      <vt:lpstr>PowerPoint Presentation</vt:lpstr>
      <vt:lpstr>03</vt:lpstr>
      <vt:lpstr>PowerPoint Presentation</vt:lpstr>
      <vt:lpstr>04</vt:lpstr>
      <vt:lpstr>How to prepare for the training sessions:</vt:lpstr>
      <vt:lpstr>Key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Margeaux dos Santos</dc:creator>
  <cp:lastModifiedBy>Iryna Sushko</cp:lastModifiedBy>
  <cp:revision>34</cp:revision>
  <dcterms:created xsi:type="dcterms:W3CDTF">2025-09-09T09:57:06Z</dcterms:created>
  <dcterms:modified xsi:type="dcterms:W3CDTF">2025-09-17T13:52:20Z</dcterms:modified>
</cp:coreProperties>
</file>