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57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7F2"/>
    <a:srgbClr val="000000"/>
    <a:srgbClr val="EFEFEF"/>
    <a:srgbClr val="2EF2A2"/>
    <a:srgbClr val="FFF2E5"/>
    <a:srgbClr val="2EF2A1"/>
    <a:srgbClr val="0D2547"/>
    <a:srgbClr val="1CA8F4"/>
    <a:srgbClr val="5EB6E9"/>
    <a:srgbClr val="9BA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FD346-2BCD-92ED-EA21-DB9F408D0BC5}" v="13" dt="2025-05-20T10:30:49.876"/>
    <p1510:client id="{A3A8CCA7-4C97-F14C-B3A8-BE080F7DBC17}" v="12" dt="2025-05-20T10:54:44.412"/>
    <p1510:client id="{DF78D1B5-8339-79CE-2E4E-D5D058C542E4}" v="4" dt="2025-05-20T11:18:32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Girončikienė" userId="S::sig@cluedin.com::3d6fb704-6a66-4091-ae25-e5ddbe4245e5" providerId="AD" clId="Web-{A3A8CCA7-4C97-F14C-B3A8-BE080F7DBC17}"/>
    <pc:docChg chg="modSld">
      <pc:chgData name="Simona Girončikienė" userId="S::sig@cluedin.com::3d6fb704-6a66-4091-ae25-e5ddbe4245e5" providerId="AD" clId="Web-{A3A8CCA7-4C97-F14C-B3A8-BE080F7DBC17}" dt="2025-05-20T10:54:44.412" v="11" actId="1076"/>
      <pc:docMkLst>
        <pc:docMk/>
      </pc:docMkLst>
      <pc:sldChg chg="modSp">
        <pc:chgData name="Simona Girončikienė" userId="S::sig@cluedin.com::3d6fb704-6a66-4091-ae25-e5ddbe4245e5" providerId="AD" clId="Web-{A3A8CCA7-4C97-F14C-B3A8-BE080F7DBC17}" dt="2025-05-20T10:54:44.412" v="11" actId="1076"/>
        <pc:sldMkLst>
          <pc:docMk/>
          <pc:sldMk cId="384458621" sldId="264"/>
        </pc:sldMkLst>
        <pc:spChg chg="mod">
          <ac:chgData name="Simona Girončikienė" userId="S::sig@cluedin.com::3d6fb704-6a66-4091-ae25-e5ddbe4245e5" providerId="AD" clId="Web-{A3A8CCA7-4C97-F14C-B3A8-BE080F7DBC17}" dt="2025-05-20T10:53:42.019" v="1" actId="1076"/>
          <ac:spMkLst>
            <pc:docMk/>
            <pc:sldMk cId="384458621" sldId="264"/>
            <ac:spMk id="16" creationId="{D70F2004-3B0A-B9C7-A1A6-057E20722F91}"/>
          </ac:spMkLst>
        </pc:spChg>
        <pc:spChg chg="mod">
          <ac:chgData name="Simona Girončikienė" userId="S::sig@cluedin.com::3d6fb704-6a66-4091-ae25-e5ddbe4245e5" providerId="AD" clId="Web-{A3A8CCA7-4C97-F14C-B3A8-BE080F7DBC17}" dt="2025-05-20T10:54:30.630" v="8" actId="1076"/>
          <ac:spMkLst>
            <pc:docMk/>
            <pc:sldMk cId="384458621" sldId="264"/>
            <ac:spMk id="23" creationId="{3F344D09-4E51-896E-298D-E6D0EC010D8E}"/>
          </ac:spMkLst>
        </pc:spChg>
        <pc:grpChg chg="mod">
          <ac:chgData name="Simona Girončikienė" userId="S::sig@cluedin.com::3d6fb704-6a66-4091-ae25-e5ddbe4245e5" providerId="AD" clId="Web-{A3A8CCA7-4C97-F14C-B3A8-BE080F7DBC17}" dt="2025-05-20T10:54:33.927" v="9" actId="1076"/>
          <ac:grpSpMkLst>
            <pc:docMk/>
            <pc:sldMk cId="384458621" sldId="264"/>
            <ac:grpSpMk id="24" creationId="{99112E24-61C7-7165-9859-85775A89BB11}"/>
          </ac:grpSpMkLst>
        </pc:grpChg>
        <pc:picChg chg="mod">
          <ac:chgData name="Simona Girončikienė" userId="S::sig@cluedin.com::3d6fb704-6a66-4091-ae25-e5ddbe4245e5" providerId="AD" clId="Web-{A3A8CCA7-4C97-F14C-B3A8-BE080F7DBC17}" dt="2025-05-20T10:54:16.755" v="3" actId="14100"/>
          <ac:picMkLst>
            <pc:docMk/>
            <pc:sldMk cId="384458621" sldId="264"/>
            <ac:picMk id="15" creationId="{A434E602-016E-B0E8-83D5-A25411523DB7}"/>
          </ac:picMkLst>
        </pc:picChg>
        <pc:picChg chg="mod">
          <ac:chgData name="Simona Girončikienė" userId="S::sig@cluedin.com::3d6fb704-6a66-4091-ae25-e5ddbe4245e5" providerId="AD" clId="Web-{A3A8CCA7-4C97-F14C-B3A8-BE080F7DBC17}" dt="2025-05-20T10:54:44.412" v="11" actId="1076"/>
          <ac:picMkLst>
            <pc:docMk/>
            <pc:sldMk cId="384458621" sldId="264"/>
            <ac:picMk id="25" creationId="{3CFF279B-31EB-2AB8-6F19-0F85420CBE00}"/>
          </ac:picMkLst>
        </pc:picChg>
      </pc:sldChg>
    </pc:docChg>
  </pc:docChgLst>
  <pc:docChgLst>
    <pc:chgData name="Solomiia Snihur" userId="c01b4c12-4619-41be-8dd6-ae95e4c328bc" providerId="ADAL" clId="{1339A20D-59AB-4BCA-BEAD-9391DD1AA399}"/>
    <pc:docChg chg="modSld">
      <pc:chgData name="Solomiia Snihur" userId="c01b4c12-4619-41be-8dd6-ae95e4c328bc" providerId="ADAL" clId="{1339A20D-59AB-4BCA-BEAD-9391DD1AA399}" dt="2025-05-20T10:26:12.703" v="3" actId="20577"/>
      <pc:docMkLst>
        <pc:docMk/>
      </pc:docMkLst>
      <pc:sldChg chg="modSp mod">
        <pc:chgData name="Solomiia Snihur" userId="c01b4c12-4619-41be-8dd6-ae95e4c328bc" providerId="ADAL" clId="{1339A20D-59AB-4BCA-BEAD-9391DD1AA399}" dt="2025-05-20T10:26:12.703" v="3" actId="20577"/>
        <pc:sldMkLst>
          <pc:docMk/>
          <pc:sldMk cId="2337417473" sldId="256"/>
        </pc:sldMkLst>
        <pc:spChg chg="mod">
          <ac:chgData name="Solomiia Snihur" userId="c01b4c12-4619-41be-8dd6-ae95e4c328bc" providerId="ADAL" clId="{1339A20D-59AB-4BCA-BEAD-9391DD1AA399}" dt="2025-05-20T10:26:12.703" v="3" actId="20577"/>
          <ac:spMkLst>
            <pc:docMk/>
            <pc:sldMk cId="2337417473" sldId="256"/>
            <ac:spMk id="2" creationId="{9FF0AF94-6B72-AB85-DA67-46298212270A}"/>
          </ac:spMkLst>
        </pc:spChg>
      </pc:sldChg>
    </pc:docChg>
  </pc:docChgLst>
  <pc:docChgLst>
    <pc:chgData name="Simona Girončikienė" userId="S::sig@cluedin.com::3d6fb704-6a66-4091-ae25-e5ddbe4245e5" providerId="AD" clId="Web-{DF78D1B5-8339-79CE-2E4E-D5D058C542E4}"/>
    <pc:docChg chg="modSld">
      <pc:chgData name="Simona Girončikienė" userId="S::sig@cluedin.com::3d6fb704-6a66-4091-ae25-e5ddbe4245e5" providerId="AD" clId="Web-{DF78D1B5-8339-79CE-2E4E-D5D058C542E4}" dt="2025-05-20T11:18:28.368" v="0" actId="20577"/>
      <pc:docMkLst>
        <pc:docMk/>
      </pc:docMkLst>
      <pc:sldChg chg="modSp">
        <pc:chgData name="Simona Girončikienė" userId="S::sig@cluedin.com::3d6fb704-6a66-4091-ae25-e5ddbe4245e5" providerId="AD" clId="Web-{DF78D1B5-8339-79CE-2E4E-D5D058C542E4}" dt="2025-05-20T11:18:28.368" v="0" actId="20577"/>
        <pc:sldMkLst>
          <pc:docMk/>
          <pc:sldMk cId="1646964347" sldId="263"/>
        </pc:sldMkLst>
        <pc:spChg chg="mod">
          <ac:chgData name="Simona Girončikienė" userId="S::sig@cluedin.com::3d6fb704-6a66-4091-ae25-e5ddbe4245e5" providerId="AD" clId="Web-{DF78D1B5-8339-79CE-2E4E-D5D058C542E4}" dt="2025-05-20T11:18:28.368" v="0" actId="20577"/>
          <ac:spMkLst>
            <pc:docMk/>
            <pc:sldMk cId="1646964347" sldId="263"/>
            <ac:spMk id="22" creationId="{6FEEB12D-AE28-3C3E-A920-0C093998CF65}"/>
          </ac:spMkLst>
        </pc:spChg>
      </pc:sldChg>
    </pc:docChg>
  </pc:docChgLst>
  <pc:docChgLst>
    <pc:chgData name="Pierre Derval" userId="S::pid@cluedin.com::d61e24a5-3877-4e6f-be6b-bc68f923e68e" providerId="AD" clId="Web-{37DFD346-2BCD-92ED-EA21-DB9F408D0BC5}"/>
    <pc:docChg chg="modSld">
      <pc:chgData name="Pierre Derval" userId="S::pid@cluedin.com::d61e24a5-3877-4e6f-be6b-bc68f923e68e" providerId="AD" clId="Web-{37DFD346-2BCD-92ED-EA21-DB9F408D0BC5}" dt="2025-05-20T10:30:49.876" v="12" actId="1076"/>
      <pc:docMkLst>
        <pc:docMk/>
      </pc:docMkLst>
      <pc:sldChg chg="modSp">
        <pc:chgData name="Pierre Derval" userId="S::pid@cluedin.com::d61e24a5-3877-4e6f-be6b-bc68f923e68e" providerId="AD" clId="Web-{37DFD346-2BCD-92ED-EA21-DB9F408D0BC5}" dt="2025-05-20T10:30:49.876" v="12" actId="1076"/>
        <pc:sldMkLst>
          <pc:docMk/>
          <pc:sldMk cId="384458621" sldId="264"/>
        </pc:sldMkLst>
        <pc:spChg chg="mod">
          <ac:chgData name="Pierre Derval" userId="S::pid@cluedin.com::d61e24a5-3877-4e6f-be6b-bc68f923e68e" providerId="AD" clId="Web-{37DFD346-2BCD-92ED-EA21-DB9F408D0BC5}" dt="2025-05-20T10:29:49.438" v="1" actId="14100"/>
          <ac:spMkLst>
            <pc:docMk/>
            <pc:sldMk cId="384458621" sldId="264"/>
            <ac:spMk id="16" creationId="{D70F2004-3B0A-B9C7-A1A6-057E20722F91}"/>
          </ac:spMkLst>
        </pc:spChg>
        <pc:spChg chg="mod">
          <ac:chgData name="Pierre Derval" userId="S::pid@cluedin.com::d61e24a5-3877-4e6f-be6b-bc68f923e68e" providerId="AD" clId="Web-{37DFD346-2BCD-92ED-EA21-DB9F408D0BC5}" dt="2025-05-20T10:30:49.876" v="11" actId="1076"/>
          <ac:spMkLst>
            <pc:docMk/>
            <pc:sldMk cId="384458621" sldId="264"/>
            <ac:spMk id="23" creationId="{3F344D09-4E51-896E-298D-E6D0EC010D8E}"/>
          </ac:spMkLst>
        </pc:spChg>
        <pc:grpChg chg="mod">
          <ac:chgData name="Pierre Derval" userId="S::pid@cluedin.com::d61e24a5-3877-4e6f-be6b-bc68f923e68e" providerId="AD" clId="Web-{37DFD346-2BCD-92ED-EA21-DB9F408D0BC5}" dt="2025-05-20T10:30:49.876" v="12" actId="1076"/>
          <ac:grpSpMkLst>
            <pc:docMk/>
            <pc:sldMk cId="384458621" sldId="264"/>
            <ac:grpSpMk id="24" creationId="{99112E24-61C7-7165-9859-85775A89BB11}"/>
          </ac:grpSpMkLst>
        </pc:grpChg>
        <pc:picChg chg="mod">
          <ac:chgData name="Pierre Derval" userId="S::pid@cluedin.com::d61e24a5-3877-4e6f-be6b-bc68f923e68e" providerId="AD" clId="Web-{37DFD346-2BCD-92ED-EA21-DB9F408D0BC5}" dt="2025-05-20T10:30:41.860" v="10" actId="14100"/>
          <ac:picMkLst>
            <pc:docMk/>
            <pc:sldMk cId="384458621" sldId="264"/>
            <ac:picMk id="15" creationId="{A434E602-016E-B0E8-83D5-A25411523DB7}"/>
          </ac:picMkLst>
        </pc:picChg>
        <pc:picChg chg="mod">
          <ac:chgData name="Pierre Derval" userId="S::pid@cluedin.com::d61e24a5-3877-4e6f-be6b-bc68f923e68e" providerId="AD" clId="Web-{37DFD346-2BCD-92ED-EA21-DB9F408D0BC5}" dt="2025-05-20T10:30:28.329" v="3" actId="1076"/>
          <ac:picMkLst>
            <pc:docMk/>
            <pc:sldMk cId="384458621" sldId="264"/>
            <ac:picMk id="25" creationId="{3CFF279B-31EB-2AB8-6F19-0F85420CBE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3100705"/>
            <a:ext cx="105563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7931675" y="56805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637989" y="31010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7931675" y="363208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869645" y="6844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151453" y="9172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4637989" y="337413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855499" y="3709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151453" y="39712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5499" y="261633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45" y="564158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913" y="2861872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5913" y="5765328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9" y="4684642"/>
            <a:ext cx="4946658" cy="8845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/>
              <a:t>This training will guide you step-by-step through CluedIn, </a:t>
            </a:r>
            <a:br>
              <a:rPr lang="en-GB"/>
            </a:br>
            <a:r>
              <a:rPr lang="en-GB"/>
              <a:t>a modern master data management platform built to simplify, automate, and connect your enterprise data.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Welcome to </a:t>
            </a:r>
            <a:r>
              <a:rPr lang="en-GB" err="1"/>
              <a:t>CluedIn</a:t>
            </a:r>
            <a:r>
              <a:rPr lang="en-GB"/>
              <a:t> training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orkers in office">
            <a:extLst>
              <a:ext uri="{FF2B5EF4-FFF2-40B4-BE49-F238E27FC236}">
                <a16:creationId xmlns:a16="http://schemas.microsoft.com/office/drawing/2014/main" id="{B8940991-3EBA-6ECB-B627-C36609C5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r="9961"/>
          <a:stretch/>
        </p:blipFill>
        <p:spPr>
          <a:xfrm>
            <a:off x="-1" y="0"/>
            <a:ext cx="723819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5F2C98-B39F-228C-471D-07E0E7D90EE0}"/>
              </a:ext>
            </a:extLst>
          </p:cNvPr>
          <p:cNvSpPr/>
          <p:nvPr/>
        </p:nvSpPr>
        <p:spPr>
          <a:xfrm>
            <a:off x="0" y="2098306"/>
            <a:ext cx="7238198" cy="4759694"/>
          </a:xfrm>
          <a:prstGeom prst="rect">
            <a:avLst/>
          </a:prstGeom>
          <a:gradFill>
            <a:gsLst>
              <a:gs pos="14000">
                <a:srgbClr val="1C2539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921CA-3C3B-2C2A-6836-1CF80DCDE3B1}"/>
              </a:ext>
            </a:extLst>
          </p:cNvPr>
          <p:cNvSpPr/>
          <p:nvPr/>
        </p:nvSpPr>
        <p:spPr>
          <a:xfrm rot="10800000">
            <a:off x="-2" y="-15097"/>
            <a:ext cx="7238198" cy="1315454"/>
          </a:xfrm>
          <a:prstGeom prst="rect">
            <a:avLst/>
          </a:prstGeom>
          <a:gradFill>
            <a:gsLst>
              <a:gs pos="14000">
                <a:srgbClr val="1C2539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02DB6-E25E-F962-C890-12A92EC6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301423"/>
            <a:ext cx="5562601" cy="1787525"/>
          </a:xfrm>
        </p:spPr>
        <p:txBody>
          <a:bodyPr>
            <a:no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Built for data professionals at every level</a:t>
            </a:r>
            <a:endParaRPr lang="en-LT" sz="48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FC3C-91DC-793A-7BDB-3D154F572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1597" y="2551558"/>
            <a:ext cx="3413301" cy="51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LT" sz="2000" b="1">
                <a:solidFill>
                  <a:schemeClr val="tx1"/>
                </a:solidFill>
              </a:rPr>
              <a:t>Whether you are 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774C-7615-DAEF-3F6E-E92FAB02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0488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004802-FA54-F250-DE75-D6ACF7B98418}"/>
              </a:ext>
            </a:extLst>
          </p:cNvPr>
          <p:cNvSpPr txBox="1"/>
          <p:nvPr/>
        </p:nvSpPr>
        <p:spPr>
          <a:xfrm>
            <a:off x="7771596" y="3135938"/>
            <a:ext cx="3330341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600"/>
              <a:t>Head of Data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600"/>
              <a:t>Data Steward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600"/>
              <a:t>Data Engineer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600"/>
              <a:t>Analyst</a:t>
            </a:r>
            <a:endParaRPr lang="en-LT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EB12D-AE28-3C3E-A920-0C093998CF65}"/>
              </a:ext>
            </a:extLst>
          </p:cNvPr>
          <p:cNvSpPr txBox="1"/>
          <p:nvPr/>
        </p:nvSpPr>
        <p:spPr>
          <a:xfrm>
            <a:off x="7771596" y="4888619"/>
            <a:ext cx="369209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/>
              <a:t>this training will show you how </a:t>
            </a:r>
            <a:r>
              <a:rPr lang="en-GB" sz="1600" err="1"/>
              <a:t>CluedIn</a:t>
            </a:r>
            <a:r>
              <a:rPr lang="en-GB" sz="1600"/>
              <a:t> brings clarity to your enterprise data - without the chaos of traditional MDM.</a:t>
            </a:r>
            <a:endParaRPr lang="en-LT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9003C9-6722-6E7B-DCB6-C3B8211EC060}"/>
              </a:ext>
            </a:extLst>
          </p:cNvPr>
          <p:cNvSpPr/>
          <p:nvPr/>
        </p:nvSpPr>
        <p:spPr>
          <a:xfrm>
            <a:off x="6557161" y="6176963"/>
            <a:ext cx="681037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AC355A-F5F6-BA60-1E14-153CA6AA1CF0}"/>
              </a:ext>
            </a:extLst>
          </p:cNvPr>
          <p:cNvGrpSpPr/>
          <p:nvPr/>
        </p:nvGrpSpPr>
        <p:grpSpPr>
          <a:xfrm rot="2700000">
            <a:off x="6613564" y="6058737"/>
            <a:ext cx="783258" cy="783258"/>
            <a:chOff x="7900737" y="1096903"/>
            <a:chExt cx="914400" cy="914400"/>
          </a:xfrm>
        </p:grpSpPr>
        <p:pic>
          <p:nvPicPr>
            <p:cNvPr id="30" name="Graphic 29" descr="Caret Up with solid fill">
              <a:extLst>
                <a:ext uri="{FF2B5EF4-FFF2-40B4-BE49-F238E27FC236}">
                  <a16:creationId xmlns:a16="http://schemas.microsoft.com/office/drawing/2014/main" id="{56C0E3FB-76FC-2BAA-894E-51ABAE42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00737" y="1096903"/>
              <a:ext cx="914400" cy="91440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13B06F-C8EC-81B0-477C-EE760C077EAC}"/>
                </a:ext>
              </a:extLst>
            </p:cNvPr>
            <p:cNvCxnSpPr/>
            <p:nvPr/>
          </p:nvCxnSpPr>
          <p:spPr>
            <a:xfrm>
              <a:off x="8357937" y="1426568"/>
              <a:ext cx="0" cy="5847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CF47762-9F0E-C027-BBBD-92C2C2B31C5D}"/>
              </a:ext>
            </a:extLst>
          </p:cNvPr>
          <p:cNvSpPr txBox="1"/>
          <p:nvPr/>
        </p:nvSpPr>
        <p:spPr>
          <a:xfrm>
            <a:off x="542529" y="399720"/>
            <a:ext cx="2772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is this training for?</a:t>
            </a:r>
            <a:endParaRPr lang="en-L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6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FE05E-DA98-7DF0-EBEC-D4D43DB8E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3" y="2859569"/>
            <a:ext cx="3658289" cy="24292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/>
              <a:t>A four-level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/>
              <a:t>journey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12FE90-5F9D-5C39-4CAD-ED5B1BF3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8701" y="1560296"/>
            <a:ext cx="1943876" cy="368300"/>
          </a:xfrm>
        </p:spPr>
        <p:txBody>
          <a:bodyPr>
            <a:normAutofit/>
          </a:bodyPr>
          <a:lstStyle/>
          <a:p>
            <a:r>
              <a:rPr lang="en-LT" sz="1600" b="1"/>
              <a:t>Fundamentals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DC3E4E-DF39-8FA0-0E12-B0A048D4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700" y="4526297"/>
            <a:ext cx="2679243" cy="370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LT" sz="1600" b="1"/>
              <a:t>Microsoft Integration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D60735-5572-2785-B29F-5BC09442D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4766" y="1833324"/>
            <a:ext cx="1994947" cy="368300"/>
          </a:xfrm>
        </p:spPr>
        <p:txBody>
          <a:bodyPr>
            <a:noAutofit/>
          </a:bodyPr>
          <a:lstStyle/>
          <a:p>
            <a:r>
              <a:rPr lang="en-LT" sz="1600" b="1"/>
              <a:t>AI &amp; Automation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89CF61-7B5E-3058-7CF1-C68243A4E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4765" y="4711539"/>
            <a:ext cx="2100826" cy="7481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b="1"/>
              <a:t>Data Engineering</a:t>
            </a:r>
            <a:br>
              <a:rPr lang="en-GB" sz="1600" b="1"/>
            </a:br>
            <a:r>
              <a:rPr lang="en-GB" sz="1600" b="1"/>
              <a:t>&amp; Azure Databricks</a:t>
            </a:r>
            <a:endParaRPr lang="en-LT" sz="1600" b="1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B15C3E6-0E5E-DE7A-9F92-B9B224EEE7BE}"/>
              </a:ext>
            </a:extLst>
          </p:cNvPr>
          <p:cNvSpPr txBox="1">
            <a:spLocks/>
          </p:cNvSpPr>
          <p:nvPr/>
        </p:nvSpPr>
        <p:spPr>
          <a:xfrm>
            <a:off x="4898701" y="1928595"/>
            <a:ext cx="2442168" cy="1267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/>
              <a:t>Learn about </a:t>
            </a:r>
            <a:r>
              <a:rPr lang="en-GB" sz="1400" err="1"/>
              <a:t>schemaless</a:t>
            </a:r>
            <a:r>
              <a:rPr lang="en-GB" sz="1400"/>
              <a:t> ingestion, cleaning, and graph model.</a:t>
            </a:r>
            <a:endParaRPr lang="en-LT" sz="140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4315D01-A389-4FE3-7763-A39BED2E0093}"/>
              </a:ext>
            </a:extLst>
          </p:cNvPr>
          <p:cNvSpPr txBox="1">
            <a:spLocks/>
          </p:cNvSpPr>
          <p:nvPr/>
        </p:nvSpPr>
        <p:spPr>
          <a:xfrm>
            <a:off x="8161346" y="2225751"/>
            <a:ext cx="2687647" cy="105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/>
              <a:t>Explore how </a:t>
            </a:r>
            <a:r>
              <a:rPr lang="en-GB" sz="1400" err="1"/>
              <a:t>CluedIn</a:t>
            </a:r>
            <a:r>
              <a:rPr lang="en-GB" sz="1400"/>
              <a:t> uses AI for enrichment, deduplication, and intelligent linking.</a:t>
            </a:r>
            <a:endParaRPr lang="en-LT" sz="14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4EE203B-A426-EED7-F886-AEF535E02C15}"/>
              </a:ext>
            </a:extLst>
          </p:cNvPr>
          <p:cNvSpPr txBox="1">
            <a:spLocks/>
          </p:cNvSpPr>
          <p:nvPr/>
        </p:nvSpPr>
        <p:spPr>
          <a:xfrm>
            <a:off x="4898700" y="5085623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/>
              <a:t>See how </a:t>
            </a:r>
            <a:r>
              <a:rPr lang="en-GB" sz="1400" err="1"/>
              <a:t>CluedIn</a:t>
            </a:r>
            <a:r>
              <a:rPr lang="en-GB" sz="1400"/>
              <a:t> works natively with Azure, Microsoft Purview, and Microsoft 365.</a:t>
            </a:r>
            <a:endParaRPr lang="en-LT" sz="140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FA3A2B9-1DD5-CC3D-93A8-450E33D3F6C7}"/>
              </a:ext>
            </a:extLst>
          </p:cNvPr>
          <p:cNvSpPr txBox="1">
            <a:spLocks/>
          </p:cNvSpPr>
          <p:nvPr/>
        </p:nvSpPr>
        <p:spPr>
          <a:xfrm>
            <a:off x="8161345" y="5368810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400"/>
              <a:t>Integrate </a:t>
            </a:r>
            <a:r>
              <a:rPr lang="en-GB" sz="1400" err="1"/>
              <a:t>CluedIn</a:t>
            </a:r>
            <a:r>
              <a:rPr lang="en-GB" sz="1400"/>
              <a:t> into modern pipelines using Databricks and Azure for advanced analytics.</a:t>
            </a:r>
            <a:endParaRPr lang="en-LT" sz="1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BAD325-3693-E1F0-09C5-25A12780111B}"/>
              </a:ext>
            </a:extLst>
          </p:cNvPr>
          <p:cNvGrpSpPr/>
          <p:nvPr/>
        </p:nvGrpSpPr>
        <p:grpSpPr>
          <a:xfrm>
            <a:off x="925258" y="2562140"/>
            <a:ext cx="528285" cy="502868"/>
            <a:chOff x="925258" y="2060306"/>
            <a:chExt cx="839661" cy="7992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07F96D-9ED3-9068-035C-13B982707A3C}"/>
                </a:ext>
              </a:extLst>
            </p:cNvPr>
            <p:cNvSpPr/>
            <p:nvPr/>
          </p:nvSpPr>
          <p:spPr>
            <a:xfrm>
              <a:off x="925258" y="2178532"/>
              <a:ext cx="681037" cy="6810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314B8D-A037-FE3D-116A-BA34A1DFA423}"/>
                </a:ext>
              </a:extLst>
            </p:cNvPr>
            <p:cNvGrpSpPr/>
            <p:nvPr/>
          </p:nvGrpSpPr>
          <p:grpSpPr>
            <a:xfrm rot="2700000">
              <a:off x="981661" y="2060306"/>
              <a:ext cx="783258" cy="783258"/>
              <a:chOff x="7900737" y="1096903"/>
              <a:chExt cx="914400" cy="914400"/>
            </a:xfrm>
          </p:grpSpPr>
          <p:pic>
            <p:nvPicPr>
              <p:cNvPr id="21" name="Graphic 20" descr="Caret Up with solid fill">
                <a:extLst>
                  <a:ext uri="{FF2B5EF4-FFF2-40B4-BE49-F238E27FC236}">
                    <a16:creationId xmlns:a16="http://schemas.microsoft.com/office/drawing/2014/main" id="{3662D09E-4B18-4F3F-317F-3B5E767A3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7" y="1096903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6262C73-BC99-FF48-4595-FD04C9488755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3FCEB8-ED1B-3EC5-8387-9665B2140EDF}"/>
              </a:ext>
            </a:extLst>
          </p:cNvPr>
          <p:cNvSpPr txBox="1"/>
          <p:nvPr/>
        </p:nvSpPr>
        <p:spPr>
          <a:xfrm>
            <a:off x="828869" y="527058"/>
            <a:ext cx="186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agenda</a:t>
            </a:r>
            <a:endParaRPr lang="en-L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17C111-580F-AEE2-2AE1-B20412852C07}"/>
              </a:ext>
            </a:extLst>
          </p:cNvPr>
          <p:cNvSpPr/>
          <p:nvPr/>
        </p:nvSpPr>
        <p:spPr>
          <a:xfrm>
            <a:off x="-1" y="0"/>
            <a:ext cx="67401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705C3C-CDA1-2BE5-FE9C-61EB0F61E95C}"/>
              </a:ext>
            </a:extLst>
          </p:cNvPr>
          <p:cNvGrpSpPr/>
          <p:nvPr/>
        </p:nvGrpSpPr>
        <p:grpSpPr>
          <a:xfrm>
            <a:off x="838200" y="2649760"/>
            <a:ext cx="6283293" cy="4316648"/>
            <a:chOff x="6754305" y="795087"/>
            <a:chExt cx="7663519" cy="530623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40EC5C0-757C-61B4-8BDF-D3EAB7188968}"/>
                </a:ext>
              </a:extLst>
            </p:cNvPr>
            <p:cNvSpPr/>
            <p:nvPr/>
          </p:nvSpPr>
          <p:spPr>
            <a:xfrm>
              <a:off x="6754305" y="795087"/>
              <a:ext cx="7663519" cy="5306237"/>
            </a:xfrm>
            <a:prstGeom prst="roundRect">
              <a:avLst>
                <a:gd name="adj" fmla="val 2029"/>
              </a:avLst>
            </a:prstGeom>
            <a:solidFill>
              <a:srgbClr val="F3F3F2"/>
            </a:solidFill>
            <a:ln w="762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pic>
          <p:nvPicPr>
            <p:cNvPr id="10" name="Picture 9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52E2D02-F7D2-7F0A-22D4-23366C19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655" t="3348" b="25910"/>
            <a:stretch/>
          </p:blipFill>
          <p:spPr>
            <a:xfrm>
              <a:off x="6927963" y="964943"/>
              <a:ext cx="7312261" cy="5003122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68455FD-B872-5D70-2A36-BED34109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606"/>
            <a:ext cx="6062221" cy="14165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/>
              <a:t>A modern approach to master data management</a:t>
            </a:r>
            <a:endParaRPr lang="en-LT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8F11E-42C4-CCC3-9942-672E8AB3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D57E0-B460-5FFC-E7ED-DA3DE62FC88C}"/>
              </a:ext>
            </a:extLst>
          </p:cNvPr>
          <p:cNvSpPr txBox="1"/>
          <p:nvPr/>
        </p:nvSpPr>
        <p:spPr>
          <a:xfrm>
            <a:off x="838200" y="589140"/>
            <a:ext cx="2894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GB" sz="160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1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unique?</a:t>
            </a:r>
            <a:endParaRPr lang="en-L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A68E73-4F6A-750E-2BC2-AFBDFF1E5CF2}"/>
              </a:ext>
            </a:extLst>
          </p:cNvPr>
          <p:cNvSpPr txBox="1"/>
          <p:nvPr/>
        </p:nvSpPr>
        <p:spPr>
          <a:xfrm>
            <a:off x="7959694" y="2863996"/>
            <a:ext cx="32624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schema? No problem.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Ingest data as-is — no upfront </a:t>
            </a:r>
            <a:r>
              <a:rPr lang="en-GB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required.</a:t>
            </a:r>
            <a:endParaRPr lang="en-L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BB95F9-FF6C-0816-82CB-8EB415D1AFA7}"/>
              </a:ext>
            </a:extLst>
          </p:cNvPr>
          <p:cNvSpPr txBox="1"/>
          <p:nvPr/>
        </p:nvSpPr>
        <p:spPr>
          <a:xfrm>
            <a:off x="7959694" y="3919799"/>
            <a:ext cx="33473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Eventual connectivity pattern.</a:t>
            </a:r>
          </a:p>
          <a:p>
            <a:r>
              <a:rPr lang="en-GB" sz="1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graph engine uncovers relationships over time.</a:t>
            </a:r>
            <a:endParaRPr lang="en-L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348FB-E4B7-765F-A26B-E84FAC7445A6}"/>
              </a:ext>
            </a:extLst>
          </p:cNvPr>
          <p:cNvSpPr txBox="1"/>
          <p:nvPr/>
        </p:nvSpPr>
        <p:spPr>
          <a:xfrm>
            <a:off x="7959695" y="5048381"/>
            <a:ext cx="303621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does the heavy lifting.</a:t>
            </a:r>
          </a:p>
          <a:p>
            <a:r>
              <a:rPr lang="en-GB" sz="1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LLM-powered automation enrichment, rules, deduplicates, and enriches your data.</a:t>
            </a:r>
            <a:endParaRPr lang="en-L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2EF2B5-3787-6406-CE79-BF47A711D604}"/>
              </a:ext>
            </a:extLst>
          </p:cNvPr>
          <p:cNvSpPr/>
          <p:nvPr/>
        </p:nvSpPr>
        <p:spPr>
          <a:xfrm>
            <a:off x="7777186" y="2970278"/>
            <a:ext cx="122548" cy="1225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9797D7-BF09-6ED2-831E-C1CC6B206566}"/>
              </a:ext>
            </a:extLst>
          </p:cNvPr>
          <p:cNvSpPr/>
          <p:nvPr/>
        </p:nvSpPr>
        <p:spPr>
          <a:xfrm>
            <a:off x="7777186" y="4023574"/>
            <a:ext cx="122548" cy="1225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9DFC67-C3FF-9E6B-3C59-405270A231E2}"/>
              </a:ext>
            </a:extLst>
          </p:cNvPr>
          <p:cNvSpPr/>
          <p:nvPr/>
        </p:nvSpPr>
        <p:spPr>
          <a:xfrm>
            <a:off x="7777186" y="5157893"/>
            <a:ext cx="122548" cy="1225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4442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oman using laptop">
            <a:extLst>
              <a:ext uri="{FF2B5EF4-FFF2-40B4-BE49-F238E27FC236}">
                <a16:creationId xmlns:a16="http://schemas.microsoft.com/office/drawing/2014/main" id="{A434E602-016E-B0E8-83D5-A2541152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" b="15590"/>
          <a:stretch/>
        </p:blipFill>
        <p:spPr>
          <a:xfrm>
            <a:off x="1092531" y="1"/>
            <a:ext cx="111013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0F2004-3B0A-B9C7-A1A6-057E20722F91}"/>
              </a:ext>
            </a:extLst>
          </p:cNvPr>
          <p:cNvSpPr/>
          <p:nvPr/>
        </p:nvSpPr>
        <p:spPr>
          <a:xfrm rot="5400000">
            <a:off x="1354806" y="-1375517"/>
            <a:ext cx="6858000" cy="9609041"/>
          </a:xfrm>
          <a:prstGeom prst="rect">
            <a:avLst/>
          </a:prstGeom>
          <a:gradFill>
            <a:gsLst>
              <a:gs pos="14000">
                <a:srgbClr val="1C2539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CAF5B-3EF9-69F7-57CA-0772B43CE1B3}"/>
              </a:ext>
            </a:extLst>
          </p:cNvPr>
          <p:cNvSpPr txBox="1">
            <a:spLocks/>
          </p:cNvSpPr>
          <p:nvPr/>
        </p:nvSpPr>
        <p:spPr>
          <a:xfrm>
            <a:off x="699653" y="2329048"/>
            <a:ext cx="5903027" cy="2199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>
                <a:solidFill>
                  <a:schemeClr val="accent1"/>
                </a:solidFill>
              </a:rPr>
              <a:t>Trusted</a:t>
            </a:r>
            <a:r>
              <a:rPr lang="en-GB" sz="4000" b="1">
                <a:solidFill>
                  <a:schemeClr val="bg1"/>
                </a:solidFill>
              </a:rPr>
              <a:t> data.</a:t>
            </a:r>
          </a:p>
          <a:p>
            <a:pPr>
              <a:lnSpc>
                <a:spcPct val="100000"/>
              </a:lnSpc>
            </a:pPr>
            <a:r>
              <a:rPr lang="en-GB" sz="4000" b="1">
                <a:solidFill>
                  <a:schemeClr val="accent1"/>
                </a:solidFill>
              </a:rPr>
              <a:t>Powerful</a:t>
            </a:r>
            <a:r>
              <a:rPr lang="en-GB" sz="4000" b="1">
                <a:solidFill>
                  <a:schemeClr val="bg1"/>
                </a:solidFill>
              </a:rPr>
              <a:t> connections.</a:t>
            </a:r>
          </a:p>
          <a:p>
            <a:pPr>
              <a:lnSpc>
                <a:spcPct val="100000"/>
              </a:lnSpc>
            </a:pPr>
            <a:r>
              <a:rPr lang="en-GB" sz="4000" b="1">
                <a:solidFill>
                  <a:schemeClr val="accent1"/>
                </a:solidFill>
              </a:rPr>
              <a:t>Real</a:t>
            </a:r>
            <a:r>
              <a:rPr lang="en-GB" sz="4000" b="1">
                <a:solidFill>
                  <a:schemeClr val="bg1"/>
                </a:solidFill>
              </a:rPr>
              <a:t> results.</a:t>
            </a:r>
            <a:endParaRPr lang="en-LT" sz="4000" b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D562F1-F33C-843E-9038-6AC5A0DB20E0}"/>
              </a:ext>
            </a:extLst>
          </p:cNvPr>
          <p:cNvSpPr txBox="1"/>
          <p:nvPr/>
        </p:nvSpPr>
        <p:spPr>
          <a:xfrm>
            <a:off x="699654" y="617411"/>
            <a:ext cx="2772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Ready to begin?</a:t>
            </a:r>
            <a:endParaRPr lang="en-L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6E7454-B06E-519A-9054-C653BD88DB18}"/>
              </a:ext>
            </a:extLst>
          </p:cNvPr>
          <p:cNvSpPr txBox="1"/>
          <p:nvPr/>
        </p:nvSpPr>
        <p:spPr>
          <a:xfrm>
            <a:off x="699653" y="4528952"/>
            <a:ext cx="510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You’re now ready to dive into the platform. Let’s explore how </a:t>
            </a:r>
            <a:r>
              <a:rPr lang="en-GB" sz="1600" err="1">
                <a:solidFill>
                  <a:schemeClr val="bg1"/>
                </a:solidFill>
              </a:rPr>
              <a:t>CluedIn</a:t>
            </a:r>
            <a:r>
              <a:rPr lang="en-GB" sz="1600">
                <a:solidFill>
                  <a:schemeClr val="bg1"/>
                </a:solidFill>
              </a:rPr>
              <a:t> can help you unlock the full potential of your data.</a:t>
            </a:r>
            <a:endParaRPr lang="en-LT" sz="16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344D09-4E51-896E-298D-E6D0EC010D8E}"/>
              </a:ext>
            </a:extLst>
          </p:cNvPr>
          <p:cNvSpPr/>
          <p:nvPr/>
        </p:nvSpPr>
        <p:spPr>
          <a:xfrm>
            <a:off x="11512864" y="6180471"/>
            <a:ext cx="681037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112E24-61C7-7165-9859-85775A89BB11}"/>
              </a:ext>
            </a:extLst>
          </p:cNvPr>
          <p:cNvGrpSpPr/>
          <p:nvPr/>
        </p:nvGrpSpPr>
        <p:grpSpPr>
          <a:xfrm rot="2700000">
            <a:off x="11592786" y="6022667"/>
            <a:ext cx="773851" cy="792665"/>
            <a:chOff x="7900738" y="1085921"/>
            <a:chExt cx="903418" cy="925382"/>
          </a:xfrm>
        </p:grpSpPr>
        <p:pic>
          <p:nvPicPr>
            <p:cNvPr id="25" name="Graphic 24" descr="Caret Up with solid fill">
              <a:extLst>
                <a:ext uri="{FF2B5EF4-FFF2-40B4-BE49-F238E27FC236}">
                  <a16:creationId xmlns:a16="http://schemas.microsoft.com/office/drawing/2014/main" id="{3CFF279B-31EB-2AB8-6F19-0F85420C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00738" y="1085921"/>
              <a:ext cx="903418" cy="925382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31DC44-261D-4FDD-7533-B4320EC43E20}"/>
                </a:ext>
              </a:extLst>
            </p:cNvPr>
            <p:cNvCxnSpPr/>
            <p:nvPr/>
          </p:nvCxnSpPr>
          <p:spPr>
            <a:xfrm>
              <a:off x="8357937" y="1426568"/>
              <a:ext cx="0" cy="5847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5862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832D56-4360-43C7-9FF2-B742F501B18F}">
  <ds:schemaRefs>
    <ds:schemaRef ds:uri="2132f155-a075-45b1-b535-0b465d57d705"/>
    <ds:schemaRef ds:uri="a34941db-1617-495b-b0ef-3e2b3c1802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CluedIn-Training-Template</vt:lpstr>
      <vt:lpstr>PowerPoint Presentation</vt:lpstr>
      <vt:lpstr>Built for data professionals at every level</vt:lpstr>
      <vt:lpstr>PowerPoint Presentation</vt:lpstr>
      <vt:lpstr>A modern approach to master data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revision>1</cp:revision>
  <dcterms:created xsi:type="dcterms:W3CDTF">2022-06-22T13:00:19Z</dcterms:created>
  <dcterms:modified xsi:type="dcterms:W3CDTF">2025-05-20T11:19:18Z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